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2" r:id="rId2"/>
    <p:sldId id="271" r:id="rId3"/>
    <p:sldId id="257" r:id="rId4"/>
    <p:sldId id="270" r:id="rId5"/>
    <p:sldId id="263" r:id="rId6"/>
    <p:sldId id="272" r:id="rId7"/>
    <p:sldId id="258" r:id="rId8"/>
    <p:sldId id="273" r:id="rId9"/>
    <p:sldId id="269" r:id="rId10"/>
    <p:sldId id="264" r:id="rId11"/>
    <p:sldId id="259" r:id="rId12"/>
    <p:sldId id="266" r:id="rId13"/>
    <p:sldId id="288" r:id="rId14"/>
    <p:sldId id="267" r:id="rId15"/>
    <p:sldId id="268" r:id="rId16"/>
    <p:sldId id="274" r:id="rId17"/>
    <p:sldId id="275" r:id="rId18"/>
    <p:sldId id="276" r:id="rId19"/>
    <p:sldId id="277" r:id="rId20"/>
    <p:sldId id="279" r:id="rId21"/>
    <p:sldId id="280" r:id="rId22"/>
    <p:sldId id="285" r:id="rId23"/>
    <p:sldId id="284" r:id="rId24"/>
    <p:sldId id="283" r:id="rId25"/>
    <p:sldId id="282" r:id="rId26"/>
    <p:sldId id="281" r:id="rId27"/>
    <p:sldId id="287" r:id="rId28"/>
    <p:sldId id="286" r:id="rId29"/>
    <p:sldId id="260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26" autoAdjust="0"/>
  </p:normalViewPr>
  <p:slideViewPr>
    <p:cSldViewPr>
      <p:cViewPr varScale="1"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3FBCE-3371-4A81-81F1-4763C58C5D58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4EF91-C6B5-4E83-B24D-7324379DA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5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39EE2-E303-437A-A761-488B5DCBF7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6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6BE58-CF2B-4E11-AA0F-6F018EF57F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3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87E43-67EB-4636-8D6A-98FA671578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5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70416-B032-4821-BA56-C6528CB105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7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7A12-F815-4817-8092-C4DC524B87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34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AD801-B1FE-468F-B3C4-0B917B566E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3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1C2A4-9578-4442-9FC1-4441882AB9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45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D91A6-A71E-4356-BE63-0ABD219EC3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8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7CD6-9128-4CFB-B88E-49BFCFA114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9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7103F-E5F0-465A-918B-19B1A7D008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0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4B5DF-8536-4894-8C5C-04A8C9A959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5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BD0D4B2-DA91-4820-9088-5C66B35804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epcg-naslovni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3054" y="836473"/>
            <a:ext cx="567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solidFill>
                  <a:srgbClr val="0070C0"/>
                </a:solidFill>
              </a:rPr>
              <a:t>ELEKTROPRIVREDA CRNE GORE AD NIKŠIĆ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27432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Latn-CS" sz="4000" b="1" kern="0" dirty="0" smtClean="0">
                <a:solidFill>
                  <a:srgbClr val="0070C0"/>
                </a:solidFill>
                <a:latin typeface="+mn-lt"/>
              </a:rPr>
              <a:t>EKO STANDARDI U FUNKCIJI KVALITETA ŽIVOTNE SREDINE</a:t>
            </a:r>
            <a:endParaRPr lang="en-US" sz="4000" kern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080505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solidFill>
                  <a:srgbClr val="0070C0"/>
                </a:solidFill>
              </a:rPr>
              <a:t>Pržno, maj 2013. god</a:t>
            </a:r>
            <a:r>
              <a:rPr lang="sr-Latn-C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50307" y="4881686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solidFill>
                  <a:srgbClr val="0070C0"/>
                </a:solidFill>
              </a:rPr>
              <a:t>                    Autor, </a:t>
            </a:r>
          </a:p>
          <a:p>
            <a:r>
              <a:rPr lang="sr-Latn-CS" b="1" dirty="0" smtClean="0">
                <a:solidFill>
                  <a:srgbClr val="0070C0"/>
                </a:solidFill>
              </a:rPr>
              <a:t>Vlajko Jauković, dipl. maš. ing. 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6858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457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06377"/>
              </p:ext>
            </p:extLst>
          </p:nvPr>
        </p:nvGraphicFramePr>
        <p:xfrm>
          <a:off x="990599" y="1828800"/>
          <a:ext cx="7239001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0086"/>
                <a:gridCol w="1708387"/>
                <a:gridCol w="1297959"/>
                <a:gridCol w="1653241"/>
                <a:gridCol w="1539328"/>
              </a:tblGrid>
              <a:tr h="325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solidFill>
                            <a:srgbClr val="002060"/>
                          </a:solidFill>
                          <a:effectLst/>
                        </a:rPr>
                        <a:t>Tip koristi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solidFill>
                            <a:srgbClr val="0070C0"/>
                          </a:solidFill>
                          <a:effectLst/>
                        </a:rPr>
                        <a:t>Vazduh</a:t>
                      </a:r>
                      <a:endParaRPr lang="en-US" sz="11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solidFill>
                            <a:srgbClr val="0070C0"/>
                          </a:solidFill>
                          <a:effectLst/>
                        </a:rPr>
                        <a:t>Voda</a:t>
                      </a:r>
                      <a:endParaRPr lang="en-US" sz="11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solidFill>
                            <a:srgbClr val="0070C0"/>
                          </a:solidFill>
                          <a:effectLst/>
                        </a:rPr>
                        <a:t>Otpad</a:t>
                      </a:r>
                      <a:endParaRPr lang="en-US" sz="11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solidFill>
                            <a:srgbClr val="0070C0"/>
                          </a:solidFill>
                          <a:effectLst/>
                        </a:rPr>
                        <a:t>Priroda</a:t>
                      </a:r>
                      <a:endParaRPr lang="en-US" sz="11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</a:tr>
              <a:tr h="650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solidFill>
                            <a:srgbClr val="C00000"/>
                          </a:solidFill>
                          <a:effectLst/>
                        </a:rPr>
                        <a:t>Zdravlje</a:t>
                      </a:r>
                      <a:endParaRPr lang="en-US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solidFill>
                            <a:srgbClr val="0070C0"/>
                          </a:solidFill>
                          <a:effectLst/>
                        </a:rPr>
                        <a:t>Sprečavanje respiratornih bolesti i smtrnosti odojčadi</a:t>
                      </a:r>
                      <a:endParaRPr lang="en-US" sz="11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solidFill>
                            <a:srgbClr val="0070C0"/>
                          </a:solidFill>
                          <a:effectLst/>
                        </a:rPr>
                        <a:t>Čista pitka voda u domaćinstvu i čista voda za  kupanje</a:t>
                      </a:r>
                      <a:endParaRPr lang="en-US" sz="11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solidFill>
                            <a:srgbClr val="0070C0"/>
                          </a:solidFill>
                          <a:effectLst/>
                        </a:rPr>
                        <a:t>Redukovanje rizika od trovanja i akcidenta usled emisije metana iz deponije</a:t>
                      </a:r>
                      <a:endParaRPr lang="en-US" sz="11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solidFill>
                            <a:srgbClr val="0070C0"/>
                          </a:solidFill>
                          <a:effectLst/>
                        </a:rPr>
                        <a:t>Očuvanje prirode, biodiverziteta</a:t>
                      </a:r>
                      <a:endParaRPr lang="en-US" sz="11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</a:tr>
              <a:tr h="487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solidFill>
                            <a:srgbClr val="C00000"/>
                          </a:solidFill>
                          <a:effectLst/>
                        </a:rPr>
                        <a:t>Resursi</a:t>
                      </a:r>
                      <a:endParaRPr lang="en-US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solidFill>
                            <a:srgbClr val="0070C0"/>
                          </a:solidFill>
                          <a:effectLst/>
                        </a:rPr>
                        <a:t>Sprečavanje štete za objekte i kompanije</a:t>
                      </a:r>
                      <a:endParaRPr lang="en-US" sz="11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solidFill>
                            <a:srgbClr val="0070C0"/>
                          </a:solidFill>
                          <a:effectLst/>
                        </a:rPr>
                        <a:t>Čistije podzemne vode i površinske vode za kupanje</a:t>
                      </a:r>
                      <a:endParaRPr lang="en-US" sz="11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solidFill>
                            <a:srgbClr val="0070C0"/>
                          </a:solidFill>
                          <a:effectLst/>
                        </a:rPr>
                        <a:t>Smanjuje koršćenja pimarnih materijala i generisanje energije</a:t>
                      </a:r>
                      <a:endParaRPr lang="en-US" sz="11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solidFill>
                            <a:srgbClr val="0070C0"/>
                          </a:solidFill>
                          <a:effectLst/>
                        </a:rPr>
                        <a:t>Racionalno korišćenje resursa</a:t>
                      </a:r>
                      <a:endParaRPr lang="en-US" sz="11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</a:tr>
              <a:tr h="650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solidFill>
                            <a:srgbClr val="C00000"/>
                          </a:solidFill>
                          <a:effectLst/>
                        </a:rPr>
                        <a:t>Eko sistem</a:t>
                      </a:r>
                      <a:endParaRPr lang="en-US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solidFill>
                            <a:srgbClr val="0070C0"/>
                          </a:solidFill>
                          <a:effectLst/>
                        </a:rPr>
                        <a:t>Sprečavanje globalnog zagrijevanja usled emisije CO</a:t>
                      </a:r>
                      <a:r>
                        <a:rPr lang="sr-Latn-CS" sz="1000" b="1" baseline="-25000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en-US" sz="11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solidFill>
                            <a:srgbClr val="0070C0"/>
                          </a:solidFill>
                          <a:effectLst/>
                        </a:rPr>
                        <a:t>Poboljšava kvalitet rječne, jezerske i morske vode</a:t>
                      </a:r>
                      <a:endParaRPr lang="en-US" sz="11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solidFill>
                            <a:srgbClr val="0070C0"/>
                          </a:solidFill>
                          <a:effectLst/>
                        </a:rPr>
                        <a:t>Sprečava globalno zagrijavanje usled emisije metana iz deponija</a:t>
                      </a:r>
                      <a:endParaRPr lang="en-US" sz="11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solidFill>
                            <a:srgbClr val="0070C0"/>
                          </a:solidFill>
                          <a:effectLst/>
                        </a:rPr>
                        <a:t>Štiti prirodne oblasti i prirodne vrste</a:t>
                      </a:r>
                      <a:endParaRPr lang="en-US" sz="11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</a:tr>
              <a:tr h="650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solidFill>
                            <a:srgbClr val="C00000"/>
                          </a:solidFill>
                          <a:effectLst/>
                        </a:rPr>
                        <a:t>Socijalni</a:t>
                      </a:r>
                      <a:endParaRPr lang="en-US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solidFill>
                            <a:srgbClr val="0070C0"/>
                          </a:solidFill>
                          <a:effectLst/>
                        </a:rPr>
                        <a:t>Poboljšava stanje kulturnog nasleđa istorijskih objekata</a:t>
                      </a:r>
                      <a:endParaRPr lang="en-US" sz="11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solidFill>
                            <a:srgbClr val="0070C0"/>
                          </a:solidFill>
                          <a:effectLst/>
                        </a:rPr>
                        <a:t>Rekreacija na rijekama i površinskim vodama</a:t>
                      </a:r>
                      <a:endParaRPr lang="en-US" sz="11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solidFill>
                            <a:srgbClr val="0070C0"/>
                          </a:solidFill>
                          <a:effectLst/>
                        </a:rPr>
                        <a:t>Podizanje svijesti o ličnoj odgovornosti i uticaju na okolinu</a:t>
                      </a:r>
                      <a:endParaRPr lang="en-US" sz="11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solidFill>
                            <a:srgbClr val="0070C0"/>
                          </a:solidFill>
                          <a:effectLst/>
                        </a:rPr>
                        <a:t>Pristup zaštićenim oblastima</a:t>
                      </a:r>
                      <a:endParaRPr lang="en-US" sz="11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</a:tr>
              <a:tr h="894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solidFill>
                            <a:srgbClr val="C00000"/>
                          </a:solidFill>
                          <a:effectLst/>
                        </a:rPr>
                        <a:t>Ekonomski</a:t>
                      </a:r>
                      <a:endParaRPr lang="en-US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solidFill>
                            <a:srgbClr val="0070C0"/>
                          </a:solidFill>
                          <a:effectLst/>
                        </a:rPr>
                        <a:t>Kulturni turizam. Aktivne investicije, povećanje zaposlenosti kroz obezbjeđenje okoline</a:t>
                      </a:r>
                      <a:endParaRPr lang="en-US" sz="11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solidFill>
                            <a:srgbClr val="0070C0"/>
                          </a:solidFill>
                          <a:effectLst/>
                        </a:rPr>
                        <a:t>Razvoj turizma (čistije plaže), rdukovane cijene predtretmana voda</a:t>
                      </a:r>
                      <a:endParaRPr lang="en-US" sz="11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solidFill>
                            <a:srgbClr val="0070C0"/>
                          </a:solidFill>
                          <a:effectLst/>
                        </a:rPr>
                        <a:t>Redukcija uvoza primarnih sirovina. Atraktivne investicije doprinose kvalitetu lokaliteta</a:t>
                      </a:r>
                      <a:endParaRPr lang="en-US" sz="11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solidFill>
                            <a:srgbClr val="0070C0"/>
                          </a:solidFill>
                          <a:effectLst/>
                        </a:rPr>
                        <a:t>Eko turizam</a:t>
                      </a:r>
                      <a:endParaRPr lang="en-US" sz="11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4572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 2"/>
              <a:buChar char="A"/>
              <a:defRPr/>
            </a:pPr>
            <a:endParaRPr lang="sr-Latn-CS" sz="1600" b="1" u="sng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  <a:sym typeface="Wingdings 2"/>
            </a:endParaRPr>
          </a:p>
          <a:p>
            <a:pPr marL="285750" indent="-285750">
              <a:buFont typeface="Wingdings 2"/>
              <a:buChar char="A"/>
              <a:defRPr/>
            </a:pPr>
            <a:r>
              <a:rPr lang="sr-Latn-CS" sz="1600" b="1" u="sng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/>
              </a:rPr>
              <a:t>T</a:t>
            </a:r>
            <a:r>
              <a:rPr lang="sr-Latn-CS" sz="1600" b="1" u="sng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abelarni pregled:</a:t>
            </a:r>
          </a:p>
          <a:p>
            <a:pPr>
              <a:defRPr/>
            </a:pPr>
            <a:endParaRPr lang="en-US" sz="1600" b="1" u="sng" dirty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r>
              <a:rPr lang="sr-Latn-RS" sz="1600" b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  <a:sym typeface="Wingdings 2"/>
              </a:rPr>
              <a:t>                                  Dobiti od transponovanja i primjene zahtjeva EU:</a:t>
            </a:r>
            <a:endParaRPr lang="sr-Latn-RS" sz="1600" b="1" dirty="0">
              <a:solidFill>
                <a:srgbClr val="002060"/>
              </a:solidFill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1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4572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57200" y="381000"/>
            <a:ext cx="8305800" cy="5562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 algn="just">
              <a:defRPr/>
            </a:pPr>
            <a:endParaRPr lang="sr-Latn-CS" b="1" dirty="0"/>
          </a:p>
          <a:p>
            <a:pPr lvl="1" algn="just">
              <a:defRPr/>
            </a:pPr>
            <a:r>
              <a:rPr lang="sr-Latn-CS" b="1" dirty="0" smtClean="0">
                <a:solidFill>
                  <a:srgbClr val="C00000"/>
                </a:solidFill>
                <a:sym typeface="Wingdings 2"/>
              </a:rPr>
              <a:t></a:t>
            </a:r>
            <a:r>
              <a:rPr lang="sr-Latn-CS" b="1" dirty="0" smtClean="0">
                <a:solidFill>
                  <a:srgbClr val="0070C0"/>
                </a:solidFill>
                <a:sym typeface="Wingdings 2"/>
              </a:rPr>
              <a:t> </a:t>
            </a:r>
            <a:r>
              <a:rPr lang="sr-Latn-CS" b="1" u="sng" dirty="0" smtClean="0">
                <a:solidFill>
                  <a:srgbClr val="C00000"/>
                </a:solidFill>
              </a:rPr>
              <a:t>Generalne koristi od implementacije obima zahtjeva EU</a:t>
            </a:r>
            <a:r>
              <a:rPr lang="sr-Latn-CS" b="1" dirty="0" smtClean="0">
                <a:solidFill>
                  <a:srgbClr val="C00000"/>
                </a:solidFill>
              </a:rPr>
              <a:t>:</a:t>
            </a:r>
            <a:endParaRPr lang="en-US" b="1" dirty="0">
              <a:solidFill>
                <a:srgbClr val="C00000"/>
              </a:solidFill>
            </a:endParaRPr>
          </a:p>
          <a:p>
            <a:pPr algn="just">
              <a:defRPr/>
            </a:pPr>
            <a:r>
              <a:rPr lang="sr-Latn-CS" b="1" dirty="0">
                <a:solidFill>
                  <a:srgbClr val="C00000"/>
                </a:solidFill>
              </a:rPr>
              <a:t> </a:t>
            </a: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sr-Latn-CS" b="1" dirty="0" smtClean="0">
                <a:solidFill>
                  <a:srgbClr val="002060"/>
                </a:solidFill>
              </a:rPr>
              <a:t>poboljšanje </a:t>
            </a:r>
            <a:r>
              <a:rPr lang="sr-Latn-CS" b="1" dirty="0">
                <a:solidFill>
                  <a:srgbClr val="002060"/>
                </a:solidFill>
              </a:rPr>
              <a:t>zdaravlja stanovništva, zbog smanjenja zagađenja okoline (kao rezultat se javlja smanjenje respiratornih oboljenja i smrtnosti, naročito odojčadi);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sr-Latn-CS" b="1" dirty="0">
                <a:solidFill>
                  <a:srgbClr val="002060"/>
                </a:solidFill>
              </a:rPr>
              <a:t>smanjenje oštećenja šuma, građevinskih objekata, poljoprivrednih površina, ribljeg fonda kao rezultat redukcije kisjelih kiša i drugih formi zagađenja;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sr-Latn-CS" b="1" dirty="0">
                <a:solidFill>
                  <a:srgbClr val="002060"/>
                </a:solidFill>
              </a:rPr>
              <a:t>smanjenje rizika narušavanja kvaliteta prirodnih resursa (podzemne vode);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sr-Latn-CS" b="1" dirty="0">
                <a:solidFill>
                  <a:srgbClr val="002060"/>
                </a:solidFill>
              </a:rPr>
              <a:t>bolja zaštita prirodnih eko-sistema, ugroženih vrsta;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sr-Latn-CS" b="1" dirty="0">
                <a:solidFill>
                  <a:srgbClr val="002060"/>
                </a:solidFill>
              </a:rPr>
              <a:t>promocija turizma kao rezultat čiste životne sredine (šume, voda za kupanje, prirodni rezervati);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sr-Latn-CS" b="1" dirty="0">
                <a:solidFill>
                  <a:srgbClr val="002060"/>
                </a:solidFill>
              </a:rPr>
              <a:t>redukcija rizika prenošenja bolesti zbog prljavih voda i poboljšanje kvaliteta pitkih voda i voda za kupanje;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4572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685800"/>
            <a:ext cx="8382000" cy="5029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sr-Latn-CS" b="1" dirty="0" smtClean="0">
              <a:solidFill>
                <a:srgbClr val="002060"/>
              </a:solidFill>
            </a:endParaRPr>
          </a:p>
          <a:p>
            <a:pPr algn="just"/>
            <a:endParaRPr lang="en-US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sr-Latn-CS" b="1" dirty="0">
                <a:solidFill>
                  <a:srgbClr val="002060"/>
                </a:solidFill>
              </a:rPr>
              <a:t>povećanje ekonomske efikasnosti i veće produktivnosti kao rezultat primjene eko tehnologije, što povećava konkurentnost industrije;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sr-Latn-CS" b="1" dirty="0">
                <a:solidFill>
                  <a:srgbClr val="002060"/>
                </a:solidFill>
              </a:rPr>
              <a:t>niža cijena proizvodnje i održavanja kroz dostupnost čistoj vodi, redukovanja potreba za predtretmanima vode za snabdijevanje;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sr-Latn-CS" b="1" dirty="0">
                <a:solidFill>
                  <a:srgbClr val="002060"/>
                </a:solidFill>
              </a:rPr>
              <a:t>niža potrošnja primarnih sirovina kao rezultat primjene efikasnog sistema ponovne upotrebe i reciklaže;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sr-Latn-CS" b="1" dirty="0">
                <a:solidFill>
                  <a:srgbClr val="002060"/>
                </a:solidFill>
              </a:rPr>
              <a:t>podrška zaposlenosti i koristi lokalnom i regionalnom razvoju;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sr-Latn-CS" b="1" dirty="0">
                <a:solidFill>
                  <a:srgbClr val="002060"/>
                </a:solidFill>
              </a:rPr>
              <a:t>podrška razvoju kompanija i </a:t>
            </a:r>
            <a:r>
              <a:rPr lang="sr-Latn-CS" b="1" dirty="0" smtClean="0">
                <a:solidFill>
                  <a:srgbClr val="002060"/>
                </a:solidFill>
              </a:rPr>
              <a:t>njihove dobiti </a:t>
            </a:r>
            <a:r>
              <a:rPr lang="sr-Latn-CS" b="1" dirty="0">
                <a:solidFill>
                  <a:srgbClr val="002060"/>
                </a:solidFill>
              </a:rPr>
              <a:t>kroz podizanje svijesti o riziku po životnu sredinu, pristup </a:t>
            </a:r>
            <a:r>
              <a:rPr lang="sr-Latn-CS" b="1" dirty="0" smtClean="0">
                <a:solidFill>
                  <a:srgbClr val="002060"/>
                </a:solidFill>
              </a:rPr>
              <a:t>minimizacije </a:t>
            </a:r>
            <a:r>
              <a:rPr lang="sr-Latn-CS" b="1" dirty="0">
                <a:solidFill>
                  <a:srgbClr val="002060"/>
                </a:solidFill>
              </a:rPr>
              <a:t>rizika i odgovoru na nastali rizik;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sr-Latn-CS" b="1" dirty="0">
                <a:solidFill>
                  <a:srgbClr val="002060"/>
                </a:solidFill>
              </a:rPr>
              <a:t>socijalna korist kroz bolje učenje, podizanje svijesti, uključivanje i odgovornost </a:t>
            </a:r>
            <a:r>
              <a:rPr lang="sr-Latn-CS" b="1" dirty="0" smtClean="0">
                <a:solidFill>
                  <a:srgbClr val="002060"/>
                </a:solidFill>
              </a:rPr>
              <a:t>zaštitu </a:t>
            </a:r>
            <a:r>
              <a:rPr lang="sr-Latn-CS" b="1" dirty="0">
                <a:solidFill>
                  <a:srgbClr val="002060"/>
                </a:solidFill>
              </a:rPr>
              <a:t>životne sredine (socijalna odgovornost) i </a:t>
            </a:r>
            <a:r>
              <a:rPr lang="sr-Latn-CS" b="1" dirty="0" smtClean="0">
                <a:solidFill>
                  <a:srgbClr val="002060"/>
                </a:solidFill>
              </a:rPr>
              <a:t>odgovornosti za separaciju </a:t>
            </a:r>
            <a:r>
              <a:rPr lang="sr-Latn-CS" b="1" dirty="0">
                <a:solidFill>
                  <a:srgbClr val="002060"/>
                </a:solidFill>
              </a:rPr>
              <a:t>otpada i recilklažu.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8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09600" y="685800"/>
            <a:ext cx="8001000" cy="5029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sr-Latn-CS" dirty="0" smtClean="0">
              <a:solidFill>
                <a:srgbClr val="000000"/>
              </a:solidFill>
              <a:sym typeface="Wingdings 2"/>
            </a:endParaRPr>
          </a:p>
          <a:p>
            <a:pPr marL="285750" indent="-285750">
              <a:buFont typeface="Wingdings 2"/>
              <a:buChar char="?"/>
              <a:defRPr/>
            </a:pPr>
            <a:r>
              <a:rPr lang="sr-Latn-CS" b="1" u="sng" dirty="0" smtClean="0">
                <a:solidFill>
                  <a:srgbClr val="C00000"/>
                </a:solidFill>
                <a:sym typeface="Wingdings 2"/>
              </a:rPr>
              <a:t>Neke od Direktiva EU</a:t>
            </a:r>
            <a:r>
              <a:rPr lang="sr-Latn-CS" b="1" dirty="0" smtClean="0">
                <a:solidFill>
                  <a:srgbClr val="C00000"/>
                </a:solidFill>
                <a:sym typeface="Wingdings 2"/>
              </a:rPr>
              <a:t>:</a:t>
            </a:r>
            <a:r>
              <a:rPr lang="sr-Latn-CS" b="1" dirty="0">
                <a:solidFill>
                  <a:srgbClr val="C00000"/>
                </a:solidFill>
              </a:rPr>
              <a:t> </a:t>
            </a:r>
            <a:endParaRPr lang="sr-Latn-CS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en-US" b="1" dirty="0">
              <a:solidFill>
                <a:srgbClr val="C00000"/>
              </a:solidFill>
            </a:endParaRPr>
          </a:p>
          <a:p>
            <a:pPr algn="just">
              <a:defRPr/>
            </a:pPr>
            <a:r>
              <a:rPr lang="sr-Latn-CS" b="1" dirty="0" smtClean="0">
                <a:solidFill>
                  <a:srgbClr val="002060"/>
                </a:solidFill>
              </a:rPr>
              <a:t>Ekonomski </a:t>
            </a:r>
            <a:r>
              <a:rPr lang="sr-Latn-CS" b="1" dirty="0">
                <a:solidFill>
                  <a:srgbClr val="002060"/>
                </a:solidFill>
              </a:rPr>
              <a:t>razvoj se podržava </a:t>
            </a:r>
            <a:r>
              <a:rPr lang="sr-Latn-CS" b="1" dirty="0" smtClean="0">
                <a:solidFill>
                  <a:srgbClr val="002060"/>
                </a:solidFill>
              </a:rPr>
              <a:t>implementacijom i primjenom direktiva:</a:t>
            </a:r>
            <a:endParaRPr lang="en-US" b="1" dirty="0">
              <a:solidFill>
                <a:srgbClr val="002060"/>
              </a:solidFill>
            </a:endParaRP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sr-Latn-CS" b="1" dirty="0" smtClean="0">
                <a:solidFill>
                  <a:srgbClr val="0070C0"/>
                </a:solidFill>
              </a:rPr>
              <a:t>Direktive </a:t>
            </a:r>
            <a:r>
              <a:rPr lang="sr-Latn-CS" b="1" dirty="0">
                <a:solidFill>
                  <a:srgbClr val="0070C0"/>
                </a:solidFill>
              </a:rPr>
              <a:t>o integralnoj prevenciji i kontroli zagađenja;</a:t>
            </a:r>
            <a:endParaRPr lang="en-US" b="1" dirty="0">
              <a:solidFill>
                <a:srgbClr val="0070C0"/>
              </a:solidFill>
            </a:endParaRP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sr-Latn-CS" b="1" dirty="0">
                <a:solidFill>
                  <a:srgbClr val="0070C0"/>
                </a:solidFill>
              </a:rPr>
              <a:t>Direktive o vazduhu; </a:t>
            </a:r>
            <a:endParaRPr lang="en-US" b="1" dirty="0">
              <a:solidFill>
                <a:srgbClr val="0070C0"/>
              </a:solidFill>
            </a:endParaRP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sr-Latn-CS" b="1" dirty="0">
                <a:solidFill>
                  <a:srgbClr val="0070C0"/>
                </a:solidFill>
              </a:rPr>
              <a:t>Direktive o vodama; </a:t>
            </a:r>
            <a:endParaRPr lang="en-US" b="1" dirty="0">
              <a:solidFill>
                <a:srgbClr val="0070C0"/>
              </a:solidFill>
            </a:endParaRP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sr-Latn-CS" b="1" dirty="0">
                <a:solidFill>
                  <a:srgbClr val="0070C0"/>
                </a:solidFill>
              </a:rPr>
              <a:t>Direktive o upravljanje otpadom; </a:t>
            </a:r>
            <a:endParaRPr lang="en-US" b="1" dirty="0">
              <a:solidFill>
                <a:srgbClr val="0070C0"/>
              </a:solidFill>
            </a:endParaRP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sr-Latn-CS" b="1" dirty="0">
                <a:solidFill>
                  <a:srgbClr val="0070C0"/>
                </a:solidFill>
              </a:rPr>
              <a:t>Direktive o deponijama; </a:t>
            </a:r>
            <a:endParaRPr lang="en-US" b="1" dirty="0">
              <a:solidFill>
                <a:srgbClr val="0070C0"/>
              </a:solidFill>
            </a:endParaRP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sr-Latn-CS" b="1" dirty="0">
                <a:solidFill>
                  <a:srgbClr val="0070C0"/>
                </a:solidFill>
              </a:rPr>
              <a:t>Direktive o ispuštanju opasnih materija u vode;</a:t>
            </a:r>
            <a:endParaRPr lang="en-US" b="1" dirty="0">
              <a:solidFill>
                <a:srgbClr val="0070C0"/>
              </a:solidFill>
            </a:endParaRP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sr-Latn-CS" b="1" dirty="0">
                <a:solidFill>
                  <a:srgbClr val="0070C0"/>
                </a:solidFill>
              </a:rPr>
              <a:t>Direktive o ambalaži; </a:t>
            </a:r>
            <a:endParaRPr lang="en-US" b="1" dirty="0">
              <a:solidFill>
                <a:srgbClr val="0070C0"/>
              </a:solidFill>
            </a:endParaRP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sr-Latn-CS" b="1" dirty="0" smtClean="0">
                <a:solidFill>
                  <a:srgbClr val="0070C0"/>
                </a:solidFill>
              </a:rPr>
              <a:t>Direktive </a:t>
            </a:r>
            <a:r>
              <a:rPr lang="sr-Latn-CS" b="1" dirty="0">
                <a:solidFill>
                  <a:srgbClr val="0070C0"/>
                </a:solidFill>
              </a:rPr>
              <a:t>o tretmanu urbanih otpadnih voda;</a:t>
            </a:r>
            <a:endParaRPr lang="en-US" b="1" dirty="0">
              <a:solidFill>
                <a:srgbClr val="0070C0"/>
              </a:solidFill>
            </a:endParaRP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sr-Latn-CS" b="1" dirty="0" smtClean="0">
                <a:solidFill>
                  <a:srgbClr val="0070C0"/>
                </a:solidFill>
              </a:rPr>
              <a:t>Direktive </a:t>
            </a:r>
            <a:r>
              <a:rPr lang="sr-Latn-CS" b="1" dirty="0">
                <a:solidFill>
                  <a:srgbClr val="0070C0"/>
                </a:solidFill>
              </a:rPr>
              <a:t>o insineraciji;</a:t>
            </a:r>
            <a:endParaRPr lang="en-US" b="1" dirty="0">
              <a:solidFill>
                <a:srgbClr val="0070C0"/>
              </a:solidFill>
            </a:endParaRP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sr-Latn-CS" b="1" dirty="0">
                <a:solidFill>
                  <a:srgbClr val="0070C0"/>
                </a:solidFill>
              </a:rPr>
              <a:t>Direktive o kvalitetu goriva;</a:t>
            </a:r>
            <a:endParaRPr lang="en-US" b="1" dirty="0">
              <a:solidFill>
                <a:srgbClr val="0070C0"/>
              </a:solidFill>
            </a:endParaRP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sr-Latn-CS" b="1" dirty="0">
                <a:solidFill>
                  <a:srgbClr val="0070C0"/>
                </a:solidFill>
              </a:rPr>
              <a:t>Direktive o lakoisparljivim zagađujućim materijama;</a:t>
            </a:r>
            <a:endParaRPr lang="en-US" b="1" dirty="0">
              <a:solidFill>
                <a:srgbClr val="0070C0"/>
              </a:solidFill>
            </a:endParaRP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sr-Latn-CS" b="1" dirty="0" smtClean="0">
                <a:solidFill>
                  <a:srgbClr val="0070C0"/>
                </a:solidFill>
              </a:rPr>
              <a:t>Direktive </a:t>
            </a:r>
            <a:r>
              <a:rPr lang="sr-Latn-CS" b="1" dirty="0">
                <a:solidFill>
                  <a:srgbClr val="0070C0"/>
                </a:solidFill>
              </a:rPr>
              <a:t>o habitatu i divljim pticama;</a:t>
            </a:r>
            <a:endParaRPr lang="en-US" b="1" dirty="0">
              <a:solidFill>
                <a:srgbClr val="0070C0"/>
              </a:solidFill>
            </a:endParaRP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sr-Latn-CS" b="1" dirty="0">
                <a:solidFill>
                  <a:srgbClr val="0070C0"/>
                </a:solidFill>
              </a:rPr>
              <a:t>Direktive o razvoju turizma i sertifikacija čistih plaža i td..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457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94731" y="1676400"/>
            <a:ext cx="8305800" cy="3276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sr-Latn-CS" dirty="0"/>
              <a:t> </a:t>
            </a:r>
            <a:endParaRPr lang="en-US" dirty="0"/>
          </a:p>
          <a:p>
            <a:pPr lvl="2"/>
            <a:r>
              <a:rPr lang="en-US" b="1" dirty="0">
                <a:solidFill>
                  <a:srgbClr val="002060"/>
                </a:solidFill>
              </a:rPr>
              <a:t>4. </a:t>
            </a:r>
            <a:r>
              <a:rPr lang="sr-Latn-CS" b="1" dirty="0" smtClean="0">
                <a:solidFill>
                  <a:srgbClr val="002060"/>
                </a:solidFill>
              </a:rPr>
              <a:t>VREDNOVANJE </a:t>
            </a:r>
            <a:r>
              <a:rPr lang="sr-Latn-CS" b="1" dirty="0">
                <a:solidFill>
                  <a:srgbClr val="002060"/>
                </a:solidFill>
              </a:rPr>
              <a:t>EKO </a:t>
            </a:r>
            <a:r>
              <a:rPr lang="sr-Latn-CS" b="1" dirty="0" smtClean="0">
                <a:solidFill>
                  <a:srgbClr val="002060"/>
                </a:solidFill>
              </a:rPr>
              <a:t>DIREKTIVA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sr-Latn-CS" b="1" dirty="0">
                <a:solidFill>
                  <a:srgbClr val="0070C0"/>
                </a:solidFill>
              </a:rPr>
              <a:t> </a:t>
            </a:r>
            <a:endParaRPr lang="en-US" b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 2"/>
              <a:buChar char="?"/>
            </a:pPr>
            <a:r>
              <a:rPr lang="sr-Latn-CS" b="1" dirty="0" smtClean="0">
                <a:solidFill>
                  <a:srgbClr val="C00000"/>
                </a:solidFill>
              </a:rPr>
              <a:t>Mnoge </a:t>
            </a:r>
            <a:r>
              <a:rPr lang="sr-Latn-CS" b="1" dirty="0">
                <a:solidFill>
                  <a:srgbClr val="C00000"/>
                </a:solidFill>
              </a:rPr>
              <a:t>socio-ekonomske </a:t>
            </a:r>
            <a:r>
              <a:rPr lang="sr-Latn-CS" b="1" u="sng" dirty="0">
                <a:solidFill>
                  <a:srgbClr val="C00000"/>
                </a:solidFill>
              </a:rPr>
              <a:t>koristi</a:t>
            </a:r>
            <a:r>
              <a:rPr lang="sr-Latn-CS" b="1" dirty="0">
                <a:solidFill>
                  <a:srgbClr val="C00000"/>
                </a:solidFill>
              </a:rPr>
              <a:t> proizilaze iz pune </a:t>
            </a:r>
            <a:r>
              <a:rPr lang="sr-Latn-CS" b="1" u="sng" dirty="0">
                <a:solidFill>
                  <a:srgbClr val="C00000"/>
                </a:solidFill>
              </a:rPr>
              <a:t>implementacije</a:t>
            </a:r>
            <a:r>
              <a:rPr lang="sr-Latn-CS" b="1" dirty="0">
                <a:solidFill>
                  <a:srgbClr val="C00000"/>
                </a:solidFill>
              </a:rPr>
              <a:t> </a:t>
            </a:r>
            <a:r>
              <a:rPr lang="sr-Latn-CS" b="1" u="sng" dirty="0" smtClean="0">
                <a:solidFill>
                  <a:srgbClr val="C00000"/>
                </a:solidFill>
              </a:rPr>
              <a:t>direktiva EU,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Latn-CS" b="1" dirty="0">
                <a:solidFill>
                  <a:srgbClr val="C00000"/>
                </a:solidFill>
              </a:rPr>
              <a:t>koje se odnose na </a:t>
            </a:r>
            <a:r>
              <a:rPr lang="sr-Latn-CS" b="1" u="sng" dirty="0">
                <a:solidFill>
                  <a:srgbClr val="C00000"/>
                </a:solidFill>
              </a:rPr>
              <a:t>(</a:t>
            </a:r>
            <a:r>
              <a:rPr lang="sr-Latn-CS" b="1" u="sng" dirty="0" smtClean="0">
                <a:solidFill>
                  <a:srgbClr val="C00000"/>
                </a:solidFill>
              </a:rPr>
              <a:t>razvoju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C00000"/>
                </a:solidFill>
              </a:rPr>
              <a:t>eko-industrije</a:t>
            </a:r>
            <a:r>
              <a:rPr lang="sr-Latn-CS" b="1" dirty="0">
                <a:solidFill>
                  <a:srgbClr val="C00000"/>
                </a:solidFill>
              </a:rPr>
              <a:t>, </a:t>
            </a:r>
            <a:r>
              <a:rPr lang="sr-Latn-CS" b="1" u="sng" dirty="0" smtClean="0">
                <a:solidFill>
                  <a:srgbClr val="C00000"/>
                </a:solidFill>
              </a:rPr>
              <a:t>poboljšanju </a:t>
            </a:r>
            <a:r>
              <a:rPr lang="sr-Latn-CS" b="1" u="sng" dirty="0">
                <a:solidFill>
                  <a:srgbClr val="C00000"/>
                </a:solidFill>
              </a:rPr>
              <a:t>eko-efikasnosti</a:t>
            </a:r>
            <a:r>
              <a:rPr lang="sr-Latn-CS" b="1" dirty="0">
                <a:solidFill>
                  <a:srgbClr val="C00000"/>
                </a:solidFill>
              </a:rPr>
              <a:t>, </a:t>
            </a:r>
            <a:r>
              <a:rPr lang="sr-Latn-CS" b="1" u="sng" dirty="0" smtClean="0">
                <a:solidFill>
                  <a:srgbClr val="C00000"/>
                </a:solidFill>
              </a:rPr>
              <a:t>povećanju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C00000"/>
                </a:solidFill>
              </a:rPr>
              <a:t>investicija</a:t>
            </a:r>
            <a:r>
              <a:rPr lang="sr-Latn-CS" b="1" dirty="0">
                <a:solidFill>
                  <a:srgbClr val="C00000"/>
                </a:solidFill>
              </a:rPr>
              <a:t>, </a:t>
            </a:r>
            <a:r>
              <a:rPr lang="sr-Latn-CS" b="1" u="sng" dirty="0" smtClean="0">
                <a:solidFill>
                  <a:srgbClr val="C00000"/>
                </a:solidFill>
              </a:rPr>
              <a:t>razvoju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C00000"/>
                </a:solidFill>
              </a:rPr>
              <a:t>infrastrukture,</a:t>
            </a:r>
            <a:r>
              <a:rPr lang="sr-Latn-CS" b="1" dirty="0">
                <a:solidFill>
                  <a:srgbClr val="C00000"/>
                </a:solidFill>
              </a:rPr>
              <a:t> </a:t>
            </a:r>
            <a:r>
              <a:rPr lang="sr-Latn-CS" b="1" u="sng" dirty="0" smtClean="0">
                <a:solidFill>
                  <a:srgbClr val="C00000"/>
                </a:solidFill>
              </a:rPr>
              <a:t>poboljšanju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C00000"/>
                </a:solidFill>
              </a:rPr>
              <a:t>industrijske</a:t>
            </a:r>
            <a:r>
              <a:rPr lang="sr-Latn-CS" b="1" dirty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C00000"/>
                </a:solidFill>
              </a:rPr>
              <a:t>proizvodnje</a:t>
            </a:r>
            <a:r>
              <a:rPr lang="sr-Latn-CS" b="1" dirty="0">
                <a:solidFill>
                  <a:srgbClr val="C00000"/>
                </a:solidFill>
              </a:rPr>
              <a:t> sa </a:t>
            </a:r>
            <a:r>
              <a:rPr lang="sr-Latn-CS" b="1" u="sng" dirty="0">
                <a:solidFill>
                  <a:srgbClr val="C00000"/>
                </a:solidFill>
              </a:rPr>
              <a:t>održivim</a:t>
            </a:r>
            <a:r>
              <a:rPr lang="sr-Latn-CS" b="1" dirty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C00000"/>
                </a:solidFill>
              </a:rPr>
              <a:t>razvojem</a:t>
            </a:r>
            <a:r>
              <a:rPr lang="sr-Latn-CS" b="1" dirty="0">
                <a:solidFill>
                  <a:srgbClr val="C00000"/>
                </a:solidFill>
              </a:rPr>
              <a:t> i </a:t>
            </a:r>
            <a:r>
              <a:rPr lang="sr-Latn-CS" b="1" u="sng" dirty="0" smtClean="0">
                <a:solidFill>
                  <a:srgbClr val="C00000"/>
                </a:solidFill>
              </a:rPr>
              <a:t>uspostavljanju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C00000"/>
                </a:solidFill>
              </a:rPr>
              <a:t>kompetetivnosti</a:t>
            </a:r>
            <a:r>
              <a:rPr lang="sr-Latn-CS" b="1" dirty="0" smtClean="0">
                <a:solidFill>
                  <a:srgbClr val="C00000"/>
                </a:solidFill>
              </a:rPr>
              <a:t>).</a:t>
            </a:r>
          </a:p>
          <a:p>
            <a:pPr algn="just"/>
            <a:endParaRPr lang="sr-Latn-CS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8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85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794290"/>
              </p:ext>
            </p:extLst>
          </p:nvPr>
        </p:nvGraphicFramePr>
        <p:xfrm>
          <a:off x="1143000" y="1055132"/>
          <a:ext cx="7239002" cy="4876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5098"/>
                <a:gridCol w="966351"/>
                <a:gridCol w="1034592"/>
                <a:gridCol w="1034592"/>
                <a:gridCol w="895757"/>
                <a:gridCol w="812612"/>
              </a:tblGrid>
              <a:tr h="35513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1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Direktiva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100" dirty="0">
                          <a:solidFill>
                            <a:srgbClr val="002060"/>
                          </a:solidFill>
                          <a:effectLst/>
                        </a:rPr>
                        <a:t>Koristi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7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Zdravlje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Resursi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Eko-sistem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Socijala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Širi razvoj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</a:tr>
              <a:tr h="235419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1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Kontrola vazduha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1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Okvirna direktiva o vazduhu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3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3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3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2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2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</a:tr>
              <a:tr h="324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1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Zagašenje troposferskog ozona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2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</a:tr>
              <a:tr h="179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Rastvarači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2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1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2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1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1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</a:tr>
              <a:tr h="179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1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Regulacija štetnosti po ozon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1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 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</a:tr>
              <a:tr h="179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1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Sadržaj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3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 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2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1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</a:tr>
              <a:tr h="23406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1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Kontrola industrijskog otpada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1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Zagađenje vazduha iz industrije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r-Latn-CS" sz="1000" dirty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r>
                        <a:rPr lang="sr-Latn-CS" sz="1000" b="1" dirty="0">
                          <a:solidFill>
                            <a:srgbClr val="002060"/>
                          </a:solidFill>
                          <a:effectLst/>
                        </a:rPr>
                        <a:t>Uključujući IPPC (Direktive o integralnoj preventivi i kontroli zagađenja)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1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Velika postrojenja za sagorijevanje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3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3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3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</a:tr>
              <a:tr h="179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1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IPPC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3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2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3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3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</a:tr>
              <a:tr h="23406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1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Upravljanje otpadom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1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Okvirna direktiva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2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2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</a:tr>
              <a:tr h="179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1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Titanijum dioksid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1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1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1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</a:tr>
              <a:tr h="179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1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Insineracija otpada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3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2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2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</a:tr>
              <a:tr h="179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1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Deponije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2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2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</a:tr>
              <a:tr h="179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10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Odlaganje otpadnih ulja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2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2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1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1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</a:tr>
              <a:tr h="179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1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Odlaganje PCB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2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 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</a:tr>
              <a:tr h="179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1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Mulj iz kanalizacije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</a:tr>
              <a:tr h="179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1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Baterije i akumulatori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2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1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</a:tr>
              <a:tr h="179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1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Otpad od pakovanja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2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2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1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304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 2"/>
              <a:buChar char="A"/>
            </a:pPr>
            <a:r>
              <a:rPr lang="sr-Latn-CS" b="1" u="sng" dirty="0" smtClean="0">
                <a:solidFill>
                  <a:srgbClr val="C00000"/>
                </a:solidFill>
                <a:sym typeface="Wingdings 2"/>
              </a:rPr>
              <a:t>Tabelarni prikaz</a:t>
            </a:r>
            <a:r>
              <a:rPr lang="sr-Latn-CS" b="1" dirty="0" smtClean="0">
                <a:solidFill>
                  <a:srgbClr val="C00000"/>
                </a:solidFill>
                <a:sym typeface="Wingdings 2"/>
              </a:rPr>
              <a:t>:</a:t>
            </a:r>
          </a:p>
          <a:p>
            <a:r>
              <a:rPr lang="sr-Latn-CS" b="1" dirty="0" smtClean="0">
                <a:solidFill>
                  <a:srgbClr val="002060"/>
                </a:solidFill>
              </a:rPr>
              <a:t>                                   Kvalitativno vrednovanje </a:t>
            </a:r>
            <a:r>
              <a:rPr lang="sr-Latn-CS" b="1" dirty="0">
                <a:solidFill>
                  <a:srgbClr val="002060"/>
                </a:solidFill>
              </a:rPr>
              <a:t>eko </a:t>
            </a:r>
            <a:r>
              <a:rPr lang="sr-Latn-CS" b="1" dirty="0" smtClean="0">
                <a:solidFill>
                  <a:srgbClr val="002060"/>
                </a:solidFill>
              </a:rPr>
              <a:t>Direktiva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8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096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947447"/>
              </p:ext>
            </p:extLst>
          </p:nvPr>
        </p:nvGraphicFramePr>
        <p:xfrm>
          <a:off x="1181099" y="950499"/>
          <a:ext cx="6781801" cy="3428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0190"/>
                <a:gridCol w="813394"/>
                <a:gridCol w="929593"/>
                <a:gridCol w="995237"/>
                <a:gridCol w="861685"/>
                <a:gridCol w="781702"/>
              </a:tblGrid>
              <a:tr h="414177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100" dirty="0">
                          <a:solidFill>
                            <a:srgbClr val="002060"/>
                          </a:solidFill>
                          <a:effectLst/>
                        </a:rPr>
                        <a:t>Kvalitet vode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100">
                          <a:solidFill>
                            <a:srgbClr val="002060"/>
                          </a:solidFill>
                          <a:effectLst/>
                        </a:rPr>
                        <a:t>Direktiva o kvalitetu vode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1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1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3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3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2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</a:tr>
              <a:tr h="229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100">
                          <a:solidFill>
                            <a:srgbClr val="002060"/>
                          </a:solidFill>
                          <a:effectLst/>
                        </a:rPr>
                        <a:t>Opasne materije u vodi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3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2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</a:tr>
              <a:tr h="229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100">
                          <a:solidFill>
                            <a:srgbClr val="002060"/>
                          </a:solidFill>
                          <a:effectLst/>
                        </a:rPr>
                        <a:t>Urbane vode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3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3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2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</a:tr>
              <a:tr h="229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100">
                          <a:solidFill>
                            <a:srgbClr val="002060"/>
                          </a:solidFill>
                          <a:effectLst/>
                        </a:rPr>
                        <a:t>Nitrati iz poljoprivrede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2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2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3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</a:tr>
              <a:tr h="229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100">
                          <a:solidFill>
                            <a:srgbClr val="002060"/>
                          </a:solidFill>
                          <a:effectLst/>
                        </a:rPr>
                        <a:t>Vode za kupanje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2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2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3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</a:tr>
              <a:tr h="229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100" dirty="0">
                          <a:solidFill>
                            <a:srgbClr val="002060"/>
                          </a:solidFill>
                          <a:effectLst/>
                        </a:rPr>
                        <a:t>Voda za piće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2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</a:tr>
              <a:tr h="229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100">
                          <a:solidFill>
                            <a:srgbClr val="002060"/>
                          </a:solidFill>
                          <a:effectLst/>
                        </a:rPr>
                        <a:t>Površinske vode za piće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2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1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1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</a:tr>
              <a:tr h="229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100">
                          <a:solidFill>
                            <a:srgbClr val="002060"/>
                          </a:solidFill>
                          <a:effectLst/>
                        </a:rPr>
                        <a:t>Podzemne vode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2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1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</a:tr>
              <a:tr h="298598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100" dirty="0">
                          <a:solidFill>
                            <a:srgbClr val="002060"/>
                          </a:solidFill>
                          <a:effectLst/>
                        </a:rPr>
                        <a:t>Zaštita prirode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5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100" dirty="0">
                          <a:solidFill>
                            <a:srgbClr val="002060"/>
                          </a:solidFill>
                          <a:effectLst/>
                        </a:rPr>
                        <a:t>Staništa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1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3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>
                          <a:effectLst/>
                        </a:rPr>
                        <a:t>3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effectLst/>
                        </a:rPr>
                        <a:t>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</a:tr>
              <a:tr h="414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1100" dirty="0">
                          <a:solidFill>
                            <a:srgbClr val="002060"/>
                          </a:solidFill>
                          <a:effectLst/>
                        </a:rPr>
                        <a:t>Divlje ptice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0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4566186"/>
            <a:ext cx="647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12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Legenda: (3 – velika korist; 2 – značajna korist; 1 – korist)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5240923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               </a:t>
            </a:r>
            <a:r>
              <a:rPr lang="sr-Latn-RS" sz="1600" b="1" u="sng" dirty="0">
                <a:solidFill>
                  <a:srgbClr val="002060"/>
                </a:solidFill>
                <a:ea typeface="Calibri" pitchFamily="34" charset="0"/>
                <a:cs typeface="Arial" charset="0"/>
              </a:rPr>
              <a:t>Kvalitativno vrednovanje pojedinih eko direktiva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6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609600"/>
            <a:ext cx="8238331" cy="5105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 algn="just">
              <a:buFont typeface="Wingdings 2"/>
              <a:buChar char="?"/>
            </a:pPr>
            <a:endParaRPr lang="sr-Latn-CS" b="1" u="sng" dirty="0" smtClean="0">
              <a:solidFill>
                <a:srgbClr val="C00000"/>
              </a:solidFill>
              <a:sym typeface="Wingdings 2"/>
            </a:endParaRPr>
          </a:p>
          <a:p>
            <a:pPr algn="just"/>
            <a:r>
              <a:rPr lang="sr-Latn-CS" b="1" dirty="0" smtClean="0">
                <a:solidFill>
                  <a:srgbClr val="C00000"/>
                </a:solidFill>
                <a:sym typeface="Wingdings 2"/>
              </a:rPr>
              <a:t> </a:t>
            </a:r>
            <a:r>
              <a:rPr lang="sr-Latn-CS" b="1" u="sng" dirty="0" smtClean="0">
                <a:solidFill>
                  <a:srgbClr val="C00000"/>
                </a:solidFill>
                <a:sym typeface="Wingdings 2"/>
              </a:rPr>
              <a:t>Znači,</a:t>
            </a:r>
          </a:p>
          <a:p>
            <a:pPr marL="285750" indent="-285750" algn="just">
              <a:buFont typeface="Wingdings 2"/>
              <a:buChar char="?"/>
            </a:pPr>
            <a:endParaRPr lang="sr-Latn-CS" b="1" dirty="0" smtClean="0">
              <a:solidFill>
                <a:srgbClr val="C00000"/>
              </a:solidFill>
              <a:sym typeface="Wingdings 2"/>
            </a:endParaRPr>
          </a:p>
          <a:p>
            <a:pPr marL="285750" indent="-285750" algn="just">
              <a:buFont typeface="Wingdings 2"/>
              <a:buChar char="E"/>
            </a:pPr>
            <a:r>
              <a:rPr lang="sr-Latn-CS" b="1" u="sng" dirty="0" smtClean="0">
                <a:solidFill>
                  <a:srgbClr val="C00000"/>
                </a:solidFill>
              </a:rPr>
              <a:t>Implementacija</a:t>
            </a:r>
            <a:r>
              <a:rPr lang="sr-Latn-CS" b="1" dirty="0" smtClean="0">
                <a:solidFill>
                  <a:srgbClr val="C00000"/>
                </a:solidFill>
              </a:rPr>
              <a:t> i </a:t>
            </a:r>
            <a:r>
              <a:rPr lang="sr-Latn-CS" b="1" u="sng" dirty="0" smtClean="0">
                <a:solidFill>
                  <a:srgbClr val="C00000"/>
                </a:solidFill>
              </a:rPr>
              <a:t>primjena direktiva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C00000"/>
                </a:solidFill>
              </a:rPr>
              <a:t>EU</a:t>
            </a:r>
            <a:r>
              <a:rPr lang="sr-Latn-CS" b="1" dirty="0">
                <a:solidFill>
                  <a:srgbClr val="C00000"/>
                </a:solidFill>
              </a:rPr>
              <a:t> u </a:t>
            </a:r>
            <a:r>
              <a:rPr lang="sr-Latn-CS" b="1" dirty="0" smtClean="0">
                <a:solidFill>
                  <a:srgbClr val="C00000"/>
                </a:solidFill>
              </a:rPr>
              <a:t>zakonsku regulativu države kandidata </a:t>
            </a:r>
            <a:r>
              <a:rPr lang="sr-Latn-CS" b="1" dirty="0">
                <a:solidFill>
                  <a:srgbClr val="C00000"/>
                </a:solidFill>
              </a:rPr>
              <a:t>za članstvo u EU, smanji će pritisak na životnu sredinu, kroz smanjenje štetnih emisija i smanjenje njihovog negativnog uticaja na zdravlje stanovništva, poboljšanje kvaliteta prirode tj. povećanje kvaliteta lokaliteta određenog prostora - regiona, što je ključni pokretač za priliv spoljnih investicija i </a:t>
            </a:r>
            <a:r>
              <a:rPr lang="sr-Latn-CS" b="1" dirty="0" smtClean="0">
                <a:solidFill>
                  <a:srgbClr val="C00000"/>
                </a:solidFill>
              </a:rPr>
              <a:t>zapošljavanje.</a:t>
            </a:r>
          </a:p>
          <a:p>
            <a:pPr lvl="1"/>
            <a:endParaRPr lang="en-US" b="1" dirty="0"/>
          </a:p>
          <a:p>
            <a:pPr lvl="2"/>
            <a:r>
              <a:rPr lang="sr-Latn-CS" b="1" dirty="0">
                <a:solidFill>
                  <a:srgbClr val="002060"/>
                </a:solidFill>
              </a:rPr>
              <a:t>5. INDIKATORI KVALITETA </a:t>
            </a:r>
            <a:r>
              <a:rPr lang="sr-Latn-CS" b="1" dirty="0" smtClean="0">
                <a:solidFill>
                  <a:srgbClr val="002060"/>
                </a:solidFill>
              </a:rPr>
              <a:t> ŽIVOTA  U ŽIVOTNOJ SREDINI</a:t>
            </a:r>
            <a:endParaRPr lang="sr-Latn-CS" b="1" dirty="0">
              <a:solidFill>
                <a:srgbClr val="002060"/>
              </a:solidFill>
            </a:endParaRPr>
          </a:p>
          <a:p>
            <a:endParaRPr lang="en-US" dirty="0"/>
          </a:p>
          <a:p>
            <a:pPr marL="285750" indent="-285750" algn="just">
              <a:spcAft>
                <a:spcPts val="0"/>
              </a:spcAft>
              <a:buFont typeface="Wingdings 2"/>
              <a:buChar char="A"/>
            </a:pPr>
            <a:r>
              <a:rPr lang="sr-Latn-CS" b="1" u="sng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Kvalitet </a:t>
            </a:r>
            <a:r>
              <a:rPr lang="sr-Latn-CS" b="1" u="sng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života</a:t>
            </a:r>
            <a:r>
              <a:rPr lang="sr-Latn-CS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sr-Latn-CS" b="1" u="sng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je</a:t>
            </a:r>
            <a:r>
              <a:rPr lang="sr-Latn-CS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sr-Latn-CS" b="1" u="sng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multidisciplinarna</a:t>
            </a:r>
            <a:r>
              <a:rPr lang="sr-Latn-CS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sr-Latn-CS" b="1" u="sng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oblast</a:t>
            </a:r>
            <a:r>
              <a:rPr lang="sr-Latn-CS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i zahtijeva ravnopravno </a:t>
            </a:r>
            <a:r>
              <a:rPr lang="sr-Latn-CS" b="1" u="sng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učešće</a:t>
            </a:r>
            <a:r>
              <a:rPr lang="sr-Latn-CS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sr-Latn-CS" b="1" u="sng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svih</a:t>
            </a:r>
            <a:r>
              <a:rPr lang="sr-Latn-CS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sr-Latn-CS" b="1" u="sng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naučnih</a:t>
            </a:r>
            <a:r>
              <a:rPr lang="sr-Latn-CS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sr-Latn-CS" b="1" u="sng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oblasti</a:t>
            </a:r>
            <a:r>
              <a:rPr lang="sr-Latn-CS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(političkih – nacija, geografskih – država, antropoloških – kultura, socioloških – društvo, obrazovanja – nauka i usavršavanje, psiholoških – identitet, individualno - lično, i dr.). </a:t>
            </a:r>
            <a:endParaRPr lang="sr-Latn-CS" b="1" dirty="0" smtClean="0">
              <a:solidFill>
                <a:srgbClr val="002060"/>
              </a:solidFill>
              <a:latin typeface="Arial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sr-Latn-CS" b="1" dirty="0" smtClean="0">
              <a:solidFill>
                <a:srgbClr val="002060"/>
              </a:solidFill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936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334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533400"/>
            <a:ext cx="8458200" cy="5181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endParaRPr lang="sr-Latn-CS" b="1" dirty="0" smtClean="0">
              <a:latin typeface="Arial"/>
              <a:ea typeface="Calibri"/>
              <a:cs typeface="Times New Roman"/>
            </a:endParaRPr>
          </a:p>
          <a:p>
            <a:pPr marL="742950" lvl="1" indent="-285750" algn="just">
              <a:spcAft>
                <a:spcPts val="0"/>
              </a:spcAft>
              <a:buFont typeface="Wingdings 2"/>
              <a:buChar char="?"/>
            </a:pPr>
            <a:r>
              <a:rPr lang="sr-Latn-CS" b="1" u="sng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I</a:t>
            </a:r>
            <a:r>
              <a:rPr lang="sr-Latn-CS" b="1" u="sng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ndikatori</a:t>
            </a:r>
            <a:r>
              <a:rPr lang="sr-Latn-CS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sr-Latn-CS" b="1" u="sng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kvaliteta života mogu </a:t>
            </a:r>
            <a:r>
              <a:rPr lang="sr-Latn-CS" b="1" u="sng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biti</a:t>
            </a:r>
            <a:r>
              <a:rPr lang="sr-Latn-CS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: </a:t>
            </a:r>
          </a:p>
          <a:p>
            <a:pPr marL="742950" lvl="1" indent="-285750" algn="just">
              <a:spcAft>
                <a:spcPts val="0"/>
              </a:spcAft>
              <a:buFont typeface="Wingdings 2"/>
              <a:buChar char="?"/>
            </a:pPr>
            <a:endParaRPr lang="sr-Latn-CS" b="1" dirty="0" smtClean="0">
              <a:solidFill>
                <a:srgbClr val="C00000"/>
              </a:solidFill>
              <a:latin typeface="Arial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sr-Latn-CS" b="1" u="sng" dirty="0" smtClean="0">
                <a:solidFill>
                  <a:srgbClr val="002060"/>
                </a:solidFill>
              </a:rPr>
              <a:t>Razlozi </a:t>
            </a:r>
            <a:r>
              <a:rPr lang="sr-Latn-CS" b="1" u="sng" dirty="0">
                <a:solidFill>
                  <a:srgbClr val="002060"/>
                </a:solidFill>
              </a:rPr>
              <a:t>za mjerenje kvaliteta života</a:t>
            </a:r>
            <a:r>
              <a:rPr lang="sr-Latn-CS" b="1" dirty="0">
                <a:solidFill>
                  <a:srgbClr val="002060"/>
                </a:solidFill>
              </a:rPr>
              <a:t> su: produžen životni vijek čovjeka, omogućen lakši, udobniji i bezbjedniji život, </a:t>
            </a:r>
            <a:r>
              <a:rPr lang="sr-Latn-CS" b="1" dirty="0" smtClean="0">
                <a:solidFill>
                  <a:srgbClr val="002060"/>
                </a:solidFill>
              </a:rPr>
              <a:t>skraćeno i brže uspostavljanje </a:t>
            </a:r>
            <a:r>
              <a:rPr lang="sr-Latn-CS" b="1" dirty="0">
                <a:solidFill>
                  <a:srgbClr val="002060"/>
                </a:solidFill>
              </a:rPr>
              <a:t>komunikacije, saradnje između ljudi, </a:t>
            </a:r>
            <a:r>
              <a:rPr lang="sr-Latn-CS" b="1" dirty="0" smtClean="0">
                <a:solidFill>
                  <a:srgbClr val="002060"/>
                </a:solidFill>
              </a:rPr>
              <a:t>iskorjenjenje mnogih zaraznih </a:t>
            </a:r>
            <a:r>
              <a:rPr lang="sr-Latn-CS" b="1" dirty="0">
                <a:solidFill>
                  <a:srgbClr val="002060"/>
                </a:solidFill>
              </a:rPr>
              <a:t>bolesti, </a:t>
            </a:r>
            <a:r>
              <a:rPr lang="sr-Latn-CS" b="1" dirty="0" smtClean="0">
                <a:solidFill>
                  <a:srgbClr val="002060"/>
                </a:solidFill>
              </a:rPr>
              <a:t>kvalitetnije </a:t>
            </a:r>
            <a:r>
              <a:rPr lang="sr-Latn-CS" b="1" dirty="0">
                <a:solidFill>
                  <a:srgbClr val="002060"/>
                </a:solidFill>
              </a:rPr>
              <a:t>i bezbjednije </a:t>
            </a:r>
            <a:r>
              <a:rPr lang="sr-Latn-CS" b="1" dirty="0" smtClean="0">
                <a:solidFill>
                  <a:srgbClr val="002060"/>
                </a:solidFill>
              </a:rPr>
              <a:t>stanovanje.</a:t>
            </a:r>
          </a:p>
          <a:p>
            <a:pPr algn="just">
              <a:spcAft>
                <a:spcPts val="0"/>
              </a:spcAft>
            </a:pPr>
            <a:r>
              <a:rPr lang="sr-Latn-CS" b="1" u="sng" dirty="0" smtClean="0">
                <a:solidFill>
                  <a:srgbClr val="C00000"/>
                </a:solidFill>
              </a:rPr>
              <a:t>Indikatori mogu biti</a:t>
            </a:r>
            <a:r>
              <a:rPr lang="sr-Latn-CS" b="1" dirty="0" smtClean="0">
                <a:solidFill>
                  <a:srgbClr val="C00000"/>
                </a:solidFill>
              </a:rPr>
              <a:t>: </a:t>
            </a:r>
            <a:endParaRPr lang="en-US" b="1" dirty="0">
              <a:solidFill>
                <a:srgbClr val="C00000"/>
              </a:solidFill>
            </a:endParaRPr>
          </a:p>
          <a:p>
            <a:pPr marL="285750" indent="-285750" algn="just">
              <a:spcAft>
                <a:spcPts val="0"/>
              </a:spcAft>
              <a:buFont typeface="Wingdings 2"/>
              <a:buChar char="?"/>
            </a:pPr>
            <a:r>
              <a:rPr lang="sr-Latn-CS" b="1" u="sng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Subjektivni </a:t>
            </a:r>
            <a:r>
              <a:rPr lang="sr-Latn-CS" b="1" u="sng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indikatori</a:t>
            </a:r>
            <a:r>
              <a:rPr lang="sr-Latn-CS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 ličnog zadovoljstva kvalitetetom života, temelje </a:t>
            </a:r>
            <a:r>
              <a:rPr lang="sr-Latn-CS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se na </a:t>
            </a:r>
            <a:r>
              <a:rPr lang="sr-Latn-CS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subjektivnom doživljaju vlastitog života i mogućnostima za ostvarivanje vlastitih životnih ciljeva. </a:t>
            </a:r>
            <a:endParaRPr lang="sr-Latn-CS" b="1" dirty="0" smtClean="0">
              <a:solidFill>
                <a:srgbClr val="C00000"/>
              </a:solidFill>
              <a:latin typeface="Arial"/>
              <a:ea typeface="Calibri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 2"/>
              <a:buChar char="?"/>
            </a:pPr>
            <a:r>
              <a:rPr lang="sr-Latn-CS" b="1" u="sng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Objektivni </a:t>
            </a:r>
            <a:r>
              <a:rPr lang="sr-Latn-CS" b="1" u="sng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indikatori</a:t>
            </a:r>
            <a:r>
              <a:rPr lang="sr-Latn-CS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 kvaliteta života počivaju na premisi </a:t>
            </a:r>
            <a:r>
              <a:rPr lang="sr-Latn-CS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„dobrog društva</a:t>
            </a:r>
            <a:r>
              <a:rPr lang="sr-Latn-CS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“ kao pokazatelja kvaliteta života društva tj. stanovništva određene oblasti. </a:t>
            </a:r>
            <a:endParaRPr lang="en-US" sz="24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285750" indent="-285750" algn="just">
              <a:buFont typeface="Wingdings"/>
              <a:buChar char="ü"/>
            </a:pPr>
            <a:r>
              <a:rPr lang="sr-Latn-CS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Za </a:t>
            </a:r>
            <a:r>
              <a:rPr lang="sr-Latn-CS" b="1" u="sng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izbor indikatora</a:t>
            </a:r>
            <a:r>
              <a:rPr lang="sr-Latn-CS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i </a:t>
            </a:r>
            <a:r>
              <a:rPr lang="sr-Latn-CS" b="1" u="sng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setova indikatora</a:t>
            </a:r>
            <a:r>
              <a:rPr lang="sr-Latn-CS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radi ocjene </a:t>
            </a:r>
            <a:r>
              <a:rPr lang="sr-Latn-CS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zadovoljstva kvalitetom života</a:t>
            </a:r>
            <a:r>
              <a:rPr lang="sr-Latn-CS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, preporučuje se </a:t>
            </a:r>
            <a:r>
              <a:rPr lang="sr-Latn-CS" b="1" u="sng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primjena</a:t>
            </a:r>
            <a:r>
              <a:rPr lang="sr-Latn-CS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sr-Latn-CS" b="1" u="sng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međunarodno</a:t>
            </a:r>
            <a:r>
              <a:rPr lang="sr-Latn-CS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sr-Latn-CS" b="1" u="sng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prihvaćenih</a:t>
            </a:r>
            <a:r>
              <a:rPr lang="sr-Latn-CS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sr-Latn-CS" b="1" u="sng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standarda</a:t>
            </a:r>
            <a:r>
              <a:rPr lang="sr-Latn-CS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i metoda statistike. </a:t>
            </a:r>
            <a:endParaRPr lang="sr-Latn-CS" b="1" dirty="0" smtClean="0">
              <a:solidFill>
                <a:srgbClr val="002060"/>
              </a:solidFill>
              <a:latin typeface="Arial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sz="24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936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609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04081" y="1371600"/>
            <a:ext cx="7772400" cy="3581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 b="1" dirty="0"/>
          </a:p>
          <a:p>
            <a:pPr marL="285750" indent="-285750" algn="just">
              <a:buFont typeface="Wingdings 2"/>
              <a:buChar char="?"/>
            </a:pPr>
            <a:r>
              <a:rPr lang="sr-Latn-CS" b="1" dirty="0" smtClean="0">
                <a:solidFill>
                  <a:srgbClr val="002060"/>
                </a:solidFill>
              </a:rPr>
              <a:t>Nauka </a:t>
            </a:r>
            <a:r>
              <a:rPr lang="sr-Latn-CS" b="1" dirty="0">
                <a:solidFill>
                  <a:srgbClr val="002060"/>
                </a:solidFill>
              </a:rPr>
              <a:t>i tehnologija </a:t>
            </a:r>
            <a:r>
              <a:rPr lang="sr-Latn-CS" b="1" dirty="0" smtClean="0">
                <a:solidFill>
                  <a:srgbClr val="002060"/>
                </a:solidFill>
              </a:rPr>
              <a:t>moraju </a:t>
            </a:r>
            <a:r>
              <a:rPr lang="sr-Latn-CS" b="1" dirty="0">
                <a:solidFill>
                  <a:srgbClr val="002060"/>
                </a:solidFill>
              </a:rPr>
              <a:t>naći efikasna rješenja za </a:t>
            </a:r>
            <a:r>
              <a:rPr lang="sr-Latn-CS" b="1" dirty="0" smtClean="0">
                <a:solidFill>
                  <a:srgbClr val="002060"/>
                </a:solidFill>
              </a:rPr>
              <a:t>ozdravljenja prirodne </a:t>
            </a:r>
            <a:r>
              <a:rPr lang="sr-Latn-CS" b="1" dirty="0">
                <a:solidFill>
                  <a:srgbClr val="002060"/>
                </a:solidFill>
              </a:rPr>
              <a:t>sredine i cjelokupne ljudske </a:t>
            </a:r>
            <a:r>
              <a:rPr lang="sr-Latn-CS" b="1" dirty="0" smtClean="0">
                <a:solidFill>
                  <a:srgbClr val="002060"/>
                </a:solidFill>
              </a:rPr>
              <a:t>zajednice:</a:t>
            </a:r>
          </a:p>
          <a:p>
            <a:pPr algn="just"/>
            <a:endParaRPr lang="sr-Latn-CS" b="1" dirty="0" smtClean="0">
              <a:solidFill>
                <a:srgbClr val="002060"/>
              </a:solidFill>
            </a:endParaRPr>
          </a:p>
          <a:p>
            <a:pPr marL="285750" lvl="0" indent="-285750" algn="just">
              <a:buFont typeface="Wingdings 2"/>
              <a:buChar char="P"/>
            </a:pPr>
            <a:r>
              <a:rPr lang="sr-Latn-CS" b="1" dirty="0">
                <a:solidFill>
                  <a:srgbClr val="C00000"/>
                </a:solidFill>
              </a:rPr>
              <a:t>Negativnu stranu nauke i tehnologije, čini pritisak  novca i brzog bogaćenja i teškog ruiniranja životne sredine; </a:t>
            </a:r>
          </a:p>
          <a:p>
            <a:pPr marL="285750" lvl="0" indent="-285750" algn="just">
              <a:buFont typeface="Wingdings 2"/>
              <a:buChar char="P"/>
            </a:pPr>
            <a:r>
              <a:rPr lang="sr-Latn-CS" b="1" dirty="0" smtClean="0">
                <a:solidFill>
                  <a:srgbClr val="C00000"/>
                </a:solidFill>
              </a:rPr>
              <a:t>Ove </a:t>
            </a:r>
            <a:r>
              <a:rPr lang="sr-Latn-CS" b="1" dirty="0">
                <a:solidFill>
                  <a:srgbClr val="C00000"/>
                </a:solidFill>
              </a:rPr>
              <a:t>posledice prijete da ugroze opstanak ljudske zajednice</a:t>
            </a:r>
            <a:r>
              <a:rPr lang="sr-Latn-CS" b="1" dirty="0" smtClean="0">
                <a:solidFill>
                  <a:srgbClr val="C00000"/>
                </a:solidFill>
              </a:rPr>
              <a:t>.</a:t>
            </a:r>
          </a:p>
          <a:p>
            <a:pPr lvl="0" algn="just"/>
            <a:endParaRPr lang="sr-Latn-CS" b="1" dirty="0">
              <a:solidFill>
                <a:srgbClr val="C00000"/>
              </a:solidFill>
            </a:endParaRPr>
          </a:p>
          <a:p>
            <a:pPr marL="285750" indent="-285750" algn="just">
              <a:buFont typeface="Wingdings 2"/>
              <a:buChar char="?"/>
            </a:pPr>
            <a:r>
              <a:rPr lang="sr-Latn-CS" b="1" dirty="0" smtClean="0">
                <a:solidFill>
                  <a:srgbClr val="C00000"/>
                </a:solidFill>
              </a:rPr>
              <a:t>Kjučne oblasti zaštite </a:t>
            </a:r>
            <a:r>
              <a:rPr lang="sr-Latn-CS" b="1" dirty="0">
                <a:solidFill>
                  <a:srgbClr val="C00000"/>
                </a:solidFill>
              </a:rPr>
              <a:t>životne </a:t>
            </a:r>
            <a:r>
              <a:rPr lang="sr-Latn-CS" b="1" dirty="0" smtClean="0">
                <a:solidFill>
                  <a:srgbClr val="C00000"/>
                </a:solidFill>
              </a:rPr>
              <a:t>sredine su oblasti vezane za: (</a:t>
            </a:r>
            <a:r>
              <a:rPr lang="sr-Latn-CS" b="1" u="sng" dirty="0">
                <a:solidFill>
                  <a:srgbClr val="C00000"/>
                </a:solidFill>
              </a:rPr>
              <a:t>klimatske</a:t>
            </a:r>
            <a:r>
              <a:rPr lang="sr-Latn-CS" b="1" dirty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C00000"/>
                </a:solidFill>
              </a:rPr>
              <a:t>promjene</a:t>
            </a:r>
            <a:r>
              <a:rPr lang="sr-Latn-CS" b="1" dirty="0">
                <a:solidFill>
                  <a:srgbClr val="C00000"/>
                </a:solidFill>
              </a:rPr>
              <a:t>, </a:t>
            </a:r>
            <a:r>
              <a:rPr lang="sr-Latn-CS" b="1" u="sng" dirty="0" smtClean="0">
                <a:solidFill>
                  <a:srgbClr val="C00000"/>
                </a:solidFill>
              </a:rPr>
              <a:t>zaštitu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C00000"/>
                </a:solidFill>
              </a:rPr>
              <a:t>prirode</a:t>
            </a:r>
            <a:r>
              <a:rPr lang="sr-Latn-CS" b="1" dirty="0">
                <a:solidFill>
                  <a:srgbClr val="C00000"/>
                </a:solidFill>
              </a:rPr>
              <a:t> i </a:t>
            </a:r>
            <a:r>
              <a:rPr lang="sr-Latn-CS" b="1" u="sng" dirty="0">
                <a:solidFill>
                  <a:srgbClr val="C00000"/>
                </a:solidFill>
              </a:rPr>
              <a:t>biodiverziteta</a:t>
            </a:r>
            <a:r>
              <a:rPr lang="sr-Latn-CS" b="1" dirty="0">
                <a:solidFill>
                  <a:srgbClr val="C00000"/>
                </a:solidFill>
              </a:rPr>
              <a:t>, </a:t>
            </a:r>
            <a:r>
              <a:rPr lang="sr-Latn-CS" b="1" u="sng" dirty="0" smtClean="0">
                <a:solidFill>
                  <a:srgbClr val="C00000"/>
                </a:solidFill>
              </a:rPr>
              <a:t>zaštitu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C00000"/>
                </a:solidFill>
              </a:rPr>
              <a:t>zdravlja</a:t>
            </a:r>
            <a:r>
              <a:rPr lang="sr-Latn-CS" b="1" dirty="0">
                <a:solidFill>
                  <a:srgbClr val="C00000"/>
                </a:solidFill>
              </a:rPr>
              <a:t> </a:t>
            </a:r>
            <a:r>
              <a:rPr lang="sr-Latn-CS" b="1" dirty="0" smtClean="0">
                <a:solidFill>
                  <a:srgbClr val="C00000"/>
                </a:solidFill>
              </a:rPr>
              <a:t> kao i </a:t>
            </a:r>
            <a:r>
              <a:rPr lang="sr-Latn-CS" b="1" u="sng" dirty="0">
                <a:solidFill>
                  <a:srgbClr val="C00000"/>
                </a:solidFill>
              </a:rPr>
              <a:t>upravljanje</a:t>
            </a:r>
            <a:r>
              <a:rPr lang="sr-Latn-CS" b="1" dirty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C00000"/>
                </a:solidFill>
              </a:rPr>
              <a:t>prirodnim</a:t>
            </a:r>
            <a:r>
              <a:rPr lang="sr-Latn-CS" b="1" dirty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C00000"/>
                </a:solidFill>
              </a:rPr>
              <a:t>resursima</a:t>
            </a:r>
            <a:r>
              <a:rPr lang="sr-Latn-CS" b="1" dirty="0">
                <a:solidFill>
                  <a:srgbClr val="C00000"/>
                </a:solidFill>
              </a:rPr>
              <a:t> i </a:t>
            </a:r>
            <a:r>
              <a:rPr lang="sr-Latn-CS" b="1" u="sng" dirty="0" smtClean="0">
                <a:solidFill>
                  <a:srgbClr val="C00000"/>
                </a:solidFill>
              </a:rPr>
              <a:t>upravljanje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Latn-CS" b="1" u="sng" dirty="0" smtClean="0">
                <a:solidFill>
                  <a:srgbClr val="C00000"/>
                </a:solidFill>
              </a:rPr>
              <a:t>otpadom</a:t>
            </a:r>
            <a:r>
              <a:rPr lang="sr-Latn-CS" b="1" dirty="0" smtClean="0">
                <a:solidFill>
                  <a:srgbClr val="C00000"/>
                </a:solidFill>
              </a:rPr>
              <a:t>).</a:t>
            </a:r>
          </a:p>
          <a:p>
            <a:pPr algn="just"/>
            <a:r>
              <a:rPr lang="sr-Latn-CS" b="1" dirty="0" smtClean="0">
                <a:solidFill>
                  <a:srgbClr val="C00000"/>
                </a:solidFill>
              </a:rPr>
              <a:t> </a:t>
            </a:r>
          </a:p>
          <a:p>
            <a:pPr algn="just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936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685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3400" y="304800"/>
            <a:ext cx="8382000" cy="571500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r-Latn-CS" b="1" dirty="0" smtClean="0">
              <a:solidFill>
                <a:srgbClr val="00B0F0"/>
              </a:solidFill>
            </a:endParaRPr>
          </a:p>
          <a:p>
            <a:endParaRPr lang="en-US" b="1" dirty="0">
              <a:solidFill>
                <a:srgbClr val="00B0F0"/>
              </a:solidFill>
            </a:endParaRPr>
          </a:p>
          <a:p>
            <a:r>
              <a:rPr lang="sr-Latn-CS" b="1" dirty="0" smtClean="0">
                <a:solidFill>
                  <a:srgbClr val="C00000"/>
                </a:solidFill>
                <a:sym typeface="Wingdings 2"/>
              </a:rPr>
              <a:t></a:t>
            </a:r>
            <a:r>
              <a:rPr lang="sr-Latn-CS" b="1" dirty="0" smtClean="0">
                <a:solidFill>
                  <a:srgbClr val="FF0000"/>
                </a:solidFill>
                <a:sym typeface="Wingdings 2"/>
              </a:rPr>
              <a:t> </a:t>
            </a:r>
            <a:r>
              <a:rPr lang="sr-Latn-CS" b="1" u="sng" dirty="0" smtClean="0">
                <a:solidFill>
                  <a:srgbClr val="C00000"/>
                </a:solidFill>
              </a:rPr>
              <a:t>Uvodne napomene: 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sr-Latn-CS" dirty="0">
                <a:solidFill>
                  <a:srgbClr val="0070C0"/>
                </a:solidFill>
              </a:rPr>
              <a:t> 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 algn="just">
              <a:buFont typeface="Wingdings 2"/>
              <a:buChar char="E"/>
            </a:pPr>
            <a:r>
              <a:rPr lang="sr-Latn-CS" b="1" u="sng" dirty="0" smtClean="0">
                <a:solidFill>
                  <a:srgbClr val="0070C0"/>
                </a:solidFill>
              </a:rPr>
              <a:t>Evropsko zakonodavstvo</a:t>
            </a:r>
            <a:r>
              <a:rPr lang="sr-Latn-CS" b="1" dirty="0" smtClean="0">
                <a:solidFill>
                  <a:srgbClr val="0070C0"/>
                </a:solidFill>
              </a:rPr>
              <a:t> </a:t>
            </a:r>
            <a:r>
              <a:rPr lang="sr-Latn-CS" b="1" dirty="0">
                <a:solidFill>
                  <a:srgbClr val="0070C0"/>
                </a:solidFill>
              </a:rPr>
              <a:t>iz oblasti zaštite životne sredine obuhvata oko </a:t>
            </a:r>
            <a:r>
              <a:rPr lang="sr-Latn-CS" b="1" dirty="0" smtClean="0">
                <a:solidFill>
                  <a:srgbClr val="0070C0"/>
                </a:solidFill>
              </a:rPr>
              <a:t>700 propisa;</a:t>
            </a:r>
          </a:p>
          <a:p>
            <a:pPr algn="just"/>
            <a:endParaRPr lang="sr-Latn-CS" b="1" dirty="0" smtClean="0">
              <a:solidFill>
                <a:srgbClr val="0070C0"/>
              </a:solidFill>
            </a:endParaRPr>
          </a:p>
          <a:p>
            <a:pPr marL="285750" indent="-285750" algn="just">
              <a:buFont typeface="Wingdings 2"/>
              <a:buChar char="E"/>
            </a:pPr>
            <a:r>
              <a:rPr lang="sr-Latn-CS" b="1" dirty="0" smtClean="0">
                <a:solidFill>
                  <a:srgbClr val="0070C0"/>
                </a:solidFill>
              </a:rPr>
              <a:t>Pristup </a:t>
            </a:r>
            <a:r>
              <a:rPr lang="sr-Latn-CS" b="1" dirty="0">
                <a:solidFill>
                  <a:srgbClr val="0070C0"/>
                </a:solidFill>
              </a:rPr>
              <a:t>države potencijalne članice EU, podrazumijeva </a:t>
            </a:r>
            <a:r>
              <a:rPr lang="sr-Latn-CS" b="1" u="sng" dirty="0">
                <a:solidFill>
                  <a:srgbClr val="0070C0"/>
                </a:solidFill>
              </a:rPr>
              <a:t>transponovanje ekoloških Direktiva</a:t>
            </a:r>
            <a:r>
              <a:rPr lang="sr-Latn-CS" b="1" dirty="0">
                <a:solidFill>
                  <a:srgbClr val="0070C0"/>
                </a:solidFill>
              </a:rPr>
              <a:t> i propisa u nacionalno </a:t>
            </a:r>
            <a:r>
              <a:rPr lang="sr-Latn-CS" b="1" dirty="0" smtClean="0">
                <a:solidFill>
                  <a:srgbClr val="0070C0"/>
                </a:solidFill>
              </a:rPr>
              <a:t>zakonodavstvo </a:t>
            </a:r>
            <a:r>
              <a:rPr lang="sr-Latn-CS" b="1" dirty="0">
                <a:solidFill>
                  <a:srgbClr val="0070C0"/>
                </a:solidFill>
              </a:rPr>
              <a:t>i njihovu </a:t>
            </a:r>
            <a:r>
              <a:rPr lang="sr-Latn-CS" b="1" u="sng" dirty="0" smtClean="0">
                <a:solidFill>
                  <a:srgbClr val="0070C0"/>
                </a:solidFill>
              </a:rPr>
              <a:t>primjenu</a:t>
            </a:r>
            <a:r>
              <a:rPr lang="sr-Latn-CS" b="1" dirty="0" smtClean="0">
                <a:solidFill>
                  <a:srgbClr val="0070C0"/>
                </a:solidFill>
              </a:rPr>
              <a:t>;</a:t>
            </a:r>
          </a:p>
          <a:p>
            <a:pPr algn="just"/>
            <a:endParaRPr lang="sr-Latn-CS" b="1" dirty="0" smtClean="0">
              <a:solidFill>
                <a:srgbClr val="0070C0"/>
              </a:solidFill>
            </a:endParaRPr>
          </a:p>
          <a:p>
            <a:pPr marL="285750" indent="-285750" algn="just">
              <a:buFont typeface="Wingdings 2"/>
              <a:buChar char="E"/>
            </a:pPr>
            <a:r>
              <a:rPr lang="sr-Latn-CS" b="1" dirty="0">
                <a:solidFill>
                  <a:srgbClr val="0070C0"/>
                </a:solidFill>
              </a:rPr>
              <a:t>D</a:t>
            </a:r>
            <a:r>
              <a:rPr lang="sr-Latn-CS" b="1" dirty="0" smtClean="0">
                <a:solidFill>
                  <a:srgbClr val="0070C0"/>
                </a:solidFill>
              </a:rPr>
              <a:t>ržavi </a:t>
            </a:r>
            <a:r>
              <a:rPr lang="sr-Latn-CS" b="1" dirty="0">
                <a:solidFill>
                  <a:srgbClr val="0070C0"/>
                </a:solidFill>
              </a:rPr>
              <a:t>potencijanoj </a:t>
            </a:r>
            <a:r>
              <a:rPr lang="sr-Latn-CS" b="1" u="sng" dirty="0">
                <a:solidFill>
                  <a:srgbClr val="0070C0"/>
                </a:solidFill>
              </a:rPr>
              <a:t>članici EU potrebna su značajna finansijska srdestva </a:t>
            </a:r>
            <a:r>
              <a:rPr lang="sr-Latn-CS" b="1" dirty="0">
                <a:solidFill>
                  <a:srgbClr val="0070C0"/>
                </a:solidFill>
              </a:rPr>
              <a:t>za investicije u eko tehnologije, obuku kadra i </a:t>
            </a:r>
            <a:r>
              <a:rPr lang="sr-Latn-CS" b="1" dirty="0" smtClean="0">
                <a:solidFill>
                  <a:srgbClr val="0070C0"/>
                </a:solidFill>
              </a:rPr>
              <a:t>administracije;</a:t>
            </a:r>
          </a:p>
          <a:p>
            <a:pPr algn="just"/>
            <a:endParaRPr lang="sr-Latn-CS" b="1" dirty="0" smtClean="0">
              <a:solidFill>
                <a:srgbClr val="0070C0"/>
              </a:solidFill>
            </a:endParaRPr>
          </a:p>
          <a:p>
            <a:pPr marL="285750" indent="-285750" algn="just">
              <a:buFont typeface="Wingdings 2"/>
              <a:buChar char="E"/>
            </a:pPr>
            <a:r>
              <a:rPr lang="sr-Latn-CS" b="1" dirty="0" smtClean="0">
                <a:solidFill>
                  <a:srgbClr val="0070C0"/>
                </a:solidFill>
              </a:rPr>
              <a:t>Povoljnosti i </a:t>
            </a:r>
            <a:r>
              <a:rPr lang="sr-Latn-CS" b="1" u="sng" dirty="0" smtClean="0">
                <a:solidFill>
                  <a:srgbClr val="0070C0"/>
                </a:solidFill>
              </a:rPr>
              <a:t>dobiti</a:t>
            </a:r>
            <a:r>
              <a:rPr lang="sr-Latn-CS" b="1" dirty="0" smtClean="0">
                <a:solidFill>
                  <a:srgbClr val="0070C0"/>
                </a:solidFill>
              </a:rPr>
              <a:t> </a:t>
            </a:r>
            <a:r>
              <a:rPr lang="sr-Latn-CS" b="1" dirty="0">
                <a:solidFill>
                  <a:srgbClr val="0070C0"/>
                </a:solidFill>
              </a:rPr>
              <a:t>od </a:t>
            </a:r>
            <a:r>
              <a:rPr lang="sr-Latn-CS" b="1" u="sng" dirty="0" smtClean="0">
                <a:solidFill>
                  <a:srgbClr val="0070C0"/>
                </a:solidFill>
              </a:rPr>
              <a:t>transponovanja</a:t>
            </a:r>
            <a:r>
              <a:rPr lang="sr-Latn-CS" b="1" dirty="0" smtClean="0">
                <a:solidFill>
                  <a:srgbClr val="0070C0"/>
                </a:solidFill>
              </a:rPr>
              <a:t> eko </a:t>
            </a:r>
            <a:r>
              <a:rPr lang="sr-Latn-CS" b="1" dirty="0">
                <a:solidFill>
                  <a:srgbClr val="0070C0"/>
                </a:solidFill>
              </a:rPr>
              <a:t>Direktiva i standarda u nacionalno </a:t>
            </a:r>
            <a:r>
              <a:rPr lang="sr-Latn-CS" b="1" dirty="0" smtClean="0">
                <a:solidFill>
                  <a:srgbClr val="0070C0"/>
                </a:solidFill>
              </a:rPr>
              <a:t>zakonodavstvo i njihove </a:t>
            </a:r>
            <a:r>
              <a:rPr lang="sr-Latn-CS" b="1" u="sng" dirty="0" smtClean="0">
                <a:solidFill>
                  <a:srgbClr val="0070C0"/>
                </a:solidFill>
              </a:rPr>
              <a:t>primjene</a:t>
            </a:r>
            <a:r>
              <a:rPr lang="sr-Latn-CS" b="1" dirty="0" smtClean="0">
                <a:solidFill>
                  <a:srgbClr val="0070C0"/>
                </a:solidFill>
              </a:rPr>
              <a:t>, sagledaće se kroz v</a:t>
            </a:r>
            <a:r>
              <a:rPr lang="sr-Latn-CS" b="1" u="sng" dirty="0" smtClean="0">
                <a:solidFill>
                  <a:srgbClr val="0070C0"/>
                </a:solidFill>
              </a:rPr>
              <a:t>rednovanje</a:t>
            </a:r>
            <a:r>
              <a:rPr lang="sr-Latn-CS" b="1" dirty="0" smtClean="0">
                <a:solidFill>
                  <a:srgbClr val="0070C0"/>
                </a:solidFill>
              </a:rPr>
              <a:t> </a:t>
            </a:r>
            <a:r>
              <a:rPr lang="sr-Latn-CS" b="1" u="sng" dirty="0">
                <a:solidFill>
                  <a:srgbClr val="0070C0"/>
                </a:solidFill>
              </a:rPr>
              <a:t>zadovoljstva</a:t>
            </a:r>
            <a:r>
              <a:rPr lang="sr-Latn-CS" b="1" dirty="0">
                <a:solidFill>
                  <a:srgbClr val="0070C0"/>
                </a:solidFill>
              </a:rPr>
              <a:t> </a:t>
            </a:r>
            <a:r>
              <a:rPr lang="sr-Latn-CS" b="1" u="sng" dirty="0" smtClean="0">
                <a:solidFill>
                  <a:srgbClr val="0070C0"/>
                </a:solidFill>
              </a:rPr>
              <a:t>kvaliteta života</a:t>
            </a:r>
            <a:r>
              <a:rPr lang="sr-Latn-CS" b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endParaRPr lang="sr-Latn-CS" b="1" dirty="0" smtClean="0">
              <a:solidFill>
                <a:srgbClr val="0070C0"/>
              </a:solidFill>
            </a:endParaRPr>
          </a:p>
          <a:p>
            <a:pPr marL="285750" indent="-285750" algn="just">
              <a:buFont typeface="Wingdings 2"/>
              <a:buChar char="E"/>
            </a:pPr>
            <a:r>
              <a:rPr lang="sr-Latn-CS" b="1" dirty="0" smtClean="0">
                <a:solidFill>
                  <a:srgbClr val="0070C0"/>
                </a:solidFill>
              </a:rPr>
              <a:t>Privredni i drugi subjekti države, svoje aktivnosti moraju usmjeriti na dovođenje štetnih uticaja na životnu sredinu u granične okvire.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8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7620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215" y="3202168"/>
            <a:ext cx="5943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616845"/>
            <a:ext cx="769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dirty="0">
                <a:solidFill>
                  <a:srgbClr val="002060"/>
                </a:solidFill>
              </a:rPr>
              <a:t> </a:t>
            </a:r>
            <a:r>
              <a:rPr lang="sr-Latn-CS" dirty="0" smtClean="0">
                <a:solidFill>
                  <a:srgbClr val="002060"/>
                </a:solidFill>
                <a:sym typeface="Wingdings 2"/>
              </a:rPr>
              <a:t> </a:t>
            </a:r>
            <a:r>
              <a:rPr lang="sr-Latn-CS" b="1" u="sng" dirty="0" smtClean="0">
                <a:solidFill>
                  <a:srgbClr val="002060"/>
                </a:solidFill>
              </a:rPr>
              <a:t>Indikatori </a:t>
            </a:r>
            <a:r>
              <a:rPr lang="sr-Latn-CS" b="1" u="sng" dirty="0">
                <a:solidFill>
                  <a:srgbClr val="002060"/>
                </a:solidFill>
              </a:rPr>
              <a:t>koji definišu kvalitet </a:t>
            </a:r>
            <a:r>
              <a:rPr lang="sr-Latn-CS" b="1" u="sng" dirty="0" smtClean="0">
                <a:solidFill>
                  <a:srgbClr val="002060"/>
                </a:solidFill>
              </a:rPr>
              <a:t>života</a:t>
            </a:r>
          </a:p>
          <a:p>
            <a:pPr lvl="0" algn="just"/>
            <a:endParaRPr lang="sr-Latn-CS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/>
              <a:buChar char="ü"/>
            </a:pPr>
            <a:r>
              <a:rPr lang="sr-Latn-CS" b="1" dirty="0" smtClean="0">
                <a:solidFill>
                  <a:srgbClr val="C00000"/>
                </a:solidFill>
              </a:rPr>
              <a:t>Vr</a:t>
            </a:r>
            <a:r>
              <a:rPr lang="sr-Latn-CS" b="1" u="sng" dirty="0" smtClean="0">
                <a:solidFill>
                  <a:srgbClr val="C00000"/>
                </a:solidFill>
              </a:rPr>
              <a:t>ednovanjem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C00000"/>
                </a:solidFill>
              </a:rPr>
              <a:t>četiri skupa</a:t>
            </a:r>
            <a:r>
              <a:rPr lang="sr-Latn-CS" b="1" dirty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C00000"/>
                </a:solidFill>
              </a:rPr>
              <a:t>indikatora</a:t>
            </a:r>
            <a:r>
              <a:rPr lang="sr-Latn-CS" b="1" dirty="0">
                <a:solidFill>
                  <a:srgbClr val="C00000"/>
                </a:solidFill>
              </a:rPr>
              <a:t> (društvo, ekonomija</a:t>
            </a:r>
            <a:r>
              <a:rPr lang="sr-Latn-CS" b="1" dirty="0" smtClean="0">
                <a:solidFill>
                  <a:srgbClr val="C00000"/>
                </a:solidFill>
              </a:rPr>
              <a:t>, ekologija</a:t>
            </a:r>
            <a:r>
              <a:rPr lang="sr-Latn-CS" b="1" dirty="0">
                <a:solidFill>
                  <a:srgbClr val="C00000"/>
                </a:solidFill>
              </a:rPr>
              <a:t>, nauka i tehnologija,) dobija se </a:t>
            </a:r>
            <a:r>
              <a:rPr lang="sr-Latn-CS" b="1" u="sng" dirty="0">
                <a:solidFill>
                  <a:srgbClr val="C00000"/>
                </a:solidFill>
              </a:rPr>
              <a:t>indeks</a:t>
            </a:r>
            <a:r>
              <a:rPr lang="sr-Latn-CS" b="1" dirty="0">
                <a:solidFill>
                  <a:srgbClr val="C00000"/>
                </a:solidFill>
              </a:rPr>
              <a:t>  </a:t>
            </a:r>
            <a:r>
              <a:rPr lang="sr-Latn-CS" b="1" u="sng" dirty="0">
                <a:solidFill>
                  <a:srgbClr val="C00000"/>
                </a:solidFill>
              </a:rPr>
              <a:t>indikatora</a:t>
            </a:r>
            <a:r>
              <a:rPr lang="sr-Latn-CS" b="1" dirty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C00000"/>
                </a:solidFill>
              </a:rPr>
              <a:t>kvaliteta života</a:t>
            </a:r>
            <a:r>
              <a:rPr lang="sr-Latn-CS" b="1" dirty="0">
                <a:solidFill>
                  <a:srgbClr val="C00000"/>
                </a:solidFill>
              </a:rPr>
              <a:t>. </a:t>
            </a:r>
          </a:p>
          <a:p>
            <a:pPr algn="just"/>
            <a:endParaRPr lang="sr-Latn-CS" b="1" u="sng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/>
              <a:buChar char="ü"/>
            </a:pPr>
            <a:r>
              <a:rPr lang="sr-Latn-CS" b="1" u="sng" dirty="0" smtClean="0">
                <a:solidFill>
                  <a:srgbClr val="C00000"/>
                </a:solidFill>
              </a:rPr>
              <a:t>Unija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C00000"/>
                </a:solidFill>
              </a:rPr>
              <a:t>skupova</a:t>
            </a:r>
            <a:r>
              <a:rPr lang="sr-Latn-CS" b="1" dirty="0">
                <a:solidFill>
                  <a:srgbClr val="C00000"/>
                </a:solidFill>
              </a:rPr>
              <a:t> (</a:t>
            </a:r>
            <a:r>
              <a:rPr lang="sr-Latn-CS" b="1" dirty="0" smtClean="0">
                <a:solidFill>
                  <a:srgbClr val="C00000"/>
                </a:solidFill>
              </a:rPr>
              <a:t>društvo, ekonomija, ekologija, nauka </a:t>
            </a:r>
            <a:r>
              <a:rPr lang="sr-Latn-CS" b="1" dirty="0">
                <a:solidFill>
                  <a:srgbClr val="C00000"/>
                </a:solidFill>
              </a:rPr>
              <a:t>i </a:t>
            </a:r>
            <a:r>
              <a:rPr lang="sr-Latn-CS" b="1" dirty="0" smtClean="0">
                <a:solidFill>
                  <a:srgbClr val="C00000"/>
                </a:solidFill>
              </a:rPr>
              <a:t>tehnologija) </a:t>
            </a:r>
            <a:r>
              <a:rPr lang="sr-Latn-CS" b="1" u="sng" dirty="0" smtClean="0">
                <a:solidFill>
                  <a:srgbClr val="C00000"/>
                </a:solidFill>
              </a:rPr>
              <a:t>u </a:t>
            </a:r>
            <a:r>
              <a:rPr lang="sr-Latn-CS" b="1" u="sng" dirty="0">
                <a:solidFill>
                  <a:srgbClr val="C00000"/>
                </a:solidFill>
              </a:rPr>
              <a:t>presjeku definiše kvalitet života</a:t>
            </a:r>
            <a:r>
              <a:rPr lang="sr-Latn-CS" b="1" dirty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sr-Latn-C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6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609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457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38033" y="978932"/>
            <a:ext cx="8229600" cy="431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  <a:p>
            <a:pPr lvl="1"/>
            <a:r>
              <a:rPr lang="sr-Latn-CS" b="1" dirty="0" smtClean="0">
                <a:solidFill>
                  <a:srgbClr val="002060"/>
                </a:solidFill>
              </a:rPr>
              <a:t>6. SKALA INDEKSA KVALITETA ŽIVOTA</a:t>
            </a:r>
            <a:endParaRPr lang="sr-Latn-CS" b="1" dirty="0">
              <a:solidFill>
                <a:srgbClr val="002060"/>
              </a:solidFill>
            </a:endParaRPr>
          </a:p>
          <a:p>
            <a:endParaRPr lang="sr-Latn-CS" dirty="0" smtClean="0"/>
          </a:p>
          <a:p>
            <a:pPr algn="just"/>
            <a:endParaRPr lang="sr-Latn-CS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 2"/>
              <a:buChar char="?"/>
            </a:pPr>
            <a:r>
              <a:rPr lang="sr-Latn-CS" b="1" dirty="0" smtClean="0">
                <a:solidFill>
                  <a:srgbClr val="002060"/>
                </a:solidFill>
              </a:rPr>
              <a:t>Indeks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C00000"/>
                </a:solidFill>
              </a:rPr>
              <a:t>(objektivni)</a:t>
            </a:r>
            <a:r>
              <a:rPr lang="sr-Latn-CS" b="1" dirty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002060"/>
                </a:solidFill>
              </a:rPr>
              <a:t>kvaliteta života u životnoj sredini</a:t>
            </a:r>
            <a:r>
              <a:rPr lang="sr-Latn-CS" b="1" dirty="0">
                <a:solidFill>
                  <a:srgbClr val="002060"/>
                </a:solidFill>
              </a:rPr>
              <a:t>, određuje se </a:t>
            </a:r>
            <a:r>
              <a:rPr lang="sr-Latn-CS" b="1" dirty="0" smtClean="0">
                <a:solidFill>
                  <a:srgbClr val="002060"/>
                </a:solidFill>
              </a:rPr>
              <a:t>na osnovu </a:t>
            </a:r>
            <a:r>
              <a:rPr lang="sr-Latn-CS" b="1" dirty="0">
                <a:solidFill>
                  <a:srgbClr val="002060"/>
                </a:solidFill>
              </a:rPr>
              <a:t>prethodno dobijenih vrijednosti svakog od setova indikatora na skali vrednovanja negativnih pondera u dijapazonu od 1 do 20.</a:t>
            </a:r>
          </a:p>
          <a:p>
            <a:pPr lvl="1" algn="just"/>
            <a:endParaRPr lang="sr-Latn-CS" b="1" dirty="0">
              <a:solidFill>
                <a:srgbClr val="000000"/>
              </a:solidFill>
            </a:endParaRPr>
          </a:p>
          <a:p>
            <a:pPr marL="742950" lvl="1" indent="-285750" algn="just">
              <a:buFont typeface="Wingdings 2"/>
              <a:buChar char="?"/>
            </a:pPr>
            <a:r>
              <a:rPr lang="sr-Latn-CS" b="1" dirty="0" smtClean="0">
                <a:solidFill>
                  <a:srgbClr val="002060"/>
                </a:solidFill>
              </a:rPr>
              <a:t>Dijapazon vrednovanja indeksa </a:t>
            </a:r>
            <a:r>
              <a:rPr lang="sr-Latn-CS" b="1" u="sng" dirty="0" smtClean="0">
                <a:solidFill>
                  <a:srgbClr val="C00000"/>
                </a:solidFill>
              </a:rPr>
              <a:t>(objektivni)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Latn-CS" b="1" dirty="0" smtClean="0">
                <a:solidFill>
                  <a:srgbClr val="002060"/>
                </a:solidFill>
              </a:rPr>
              <a:t>kvaliteta života ima ocjene u rasponu:</a:t>
            </a:r>
            <a:endParaRPr lang="sr-Latn-CS" b="1" dirty="0">
              <a:solidFill>
                <a:srgbClr val="002060"/>
              </a:solidFill>
            </a:endParaRPr>
          </a:p>
          <a:p>
            <a:pPr lvl="0" algn="just"/>
            <a:r>
              <a:rPr lang="sr-Latn-CS" b="1" dirty="0" smtClean="0">
                <a:solidFill>
                  <a:srgbClr val="C00000"/>
                </a:solidFill>
              </a:rPr>
              <a:t>                  1 </a:t>
            </a:r>
            <a:r>
              <a:rPr lang="sr-Latn-CS" b="1" dirty="0">
                <a:solidFill>
                  <a:srgbClr val="C00000"/>
                </a:solidFill>
              </a:rPr>
              <a:t>- 4 odličan; 5 - 8 iznad prosjeka; 9 – 12 </a:t>
            </a:r>
            <a:r>
              <a:rPr lang="sr-Latn-CS" b="1" dirty="0" smtClean="0">
                <a:solidFill>
                  <a:srgbClr val="C00000"/>
                </a:solidFill>
              </a:rPr>
              <a:t>prosječan;</a:t>
            </a:r>
          </a:p>
          <a:p>
            <a:pPr lvl="0" algn="just"/>
            <a:r>
              <a:rPr lang="sr-Latn-CS" b="1" dirty="0">
                <a:solidFill>
                  <a:srgbClr val="C00000"/>
                </a:solidFill>
              </a:rPr>
              <a:t> </a:t>
            </a:r>
            <a:r>
              <a:rPr lang="sr-Latn-CS" b="1" dirty="0" smtClean="0">
                <a:solidFill>
                  <a:srgbClr val="C00000"/>
                </a:solidFill>
              </a:rPr>
              <a:t>                 13 </a:t>
            </a:r>
            <a:r>
              <a:rPr lang="sr-Latn-CS" b="1" dirty="0">
                <a:solidFill>
                  <a:srgbClr val="C00000"/>
                </a:solidFill>
              </a:rPr>
              <a:t>- 16 ispod prosjeka; 17 - 20 loš</a:t>
            </a:r>
            <a:r>
              <a:rPr lang="sr-Latn-CS" b="1" dirty="0" smtClean="0">
                <a:solidFill>
                  <a:srgbClr val="C00000"/>
                </a:solidFill>
              </a:rPr>
              <a:t>.</a:t>
            </a:r>
            <a:r>
              <a:rPr lang="sr-Latn-CS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6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685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" y="609600"/>
            <a:ext cx="8458200" cy="5791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sr-Latn-CS" dirty="0"/>
              <a:t> </a:t>
            </a:r>
            <a:endParaRPr lang="sr-Latn-C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sr-Latn-CS" dirty="0" smtClean="0">
                <a:solidFill>
                  <a:srgbClr val="0070C0"/>
                </a:solidFill>
              </a:rPr>
              <a:t>                          </a:t>
            </a:r>
            <a:r>
              <a:rPr lang="sr-Latn-CS" b="1" dirty="0" smtClean="0">
                <a:solidFill>
                  <a:srgbClr val="002060"/>
                </a:solidFill>
              </a:rPr>
              <a:t>Dijapazon ocjena kreće se u rasponu: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                                                         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                                                            </a:t>
            </a:r>
            <a:r>
              <a:rPr lang="sr-Latn-CS" b="1" dirty="0">
                <a:solidFill>
                  <a:srgbClr val="002060"/>
                </a:solidFill>
              </a:rPr>
              <a:t>1 – 4	 odličan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sr-Latn-CS" b="1" dirty="0">
                <a:solidFill>
                  <a:srgbClr val="002060"/>
                </a:solidFill>
              </a:rPr>
              <a:t> 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sr-Latn-C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                                                          </a:t>
            </a:r>
            <a:r>
              <a:rPr lang="sr-Latn-CS" b="1" dirty="0">
                <a:solidFill>
                  <a:srgbClr val="002060"/>
                </a:solidFill>
              </a:rPr>
              <a:t> 1 – 8	 iznad prosjeka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sr-Latn-CS" b="1" dirty="0">
                <a:solidFill>
                  <a:srgbClr val="002060"/>
                </a:solidFill>
              </a:rPr>
              <a:t> 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sr-Latn-CS" b="1" dirty="0">
                <a:solidFill>
                  <a:srgbClr val="002060"/>
                </a:solidFill>
              </a:rPr>
              <a:t>  </a:t>
            </a:r>
            <a:r>
              <a:rPr lang="en-US" b="1" dirty="0">
                <a:solidFill>
                  <a:srgbClr val="002060"/>
                </a:solidFill>
              </a:rPr>
              <a:t>                                                          </a:t>
            </a:r>
            <a:r>
              <a:rPr lang="sr-Latn-CS" b="1" dirty="0">
                <a:solidFill>
                  <a:srgbClr val="002060"/>
                </a:solidFill>
              </a:rPr>
              <a:t>9 – 12	 prosječan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sr-Latn-CS" b="1" dirty="0">
                <a:solidFill>
                  <a:srgbClr val="002060"/>
                </a:solidFill>
              </a:rPr>
              <a:t> 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sr-Latn-CS" b="1" dirty="0">
                <a:solidFill>
                  <a:srgbClr val="002060"/>
                </a:solidFill>
              </a:rPr>
              <a:t>  </a:t>
            </a:r>
            <a:r>
              <a:rPr lang="en-US" b="1" dirty="0">
                <a:solidFill>
                  <a:srgbClr val="002060"/>
                </a:solidFill>
              </a:rPr>
              <a:t>                                                          </a:t>
            </a:r>
            <a:r>
              <a:rPr lang="sr-Latn-CS" b="1" dirty="0">
                <a:solidFill>
                  <a:srgbClr val="002060"/>
                </a:solidFill>
              </a:rPr>
              <a:t>13 – 16 </a:t>
            </a:r>
            <a:r>
              <a:rPr lang="sr-Latn-CS" b="1" dirty="0" smtClean="0">
                <a:solidFill>
                  <a:srgbClr val="002060"/>
                </a:solidFill>
              </a:rPr>
              <a:t>ispod </a:t>
            </a:r>
            <a:r>
              <a:rPr lang="sr-Latn-CS" b="1" dirty="0">
                <a:solidFill>
                  <a:srgbClr val="002060"/>
                </a:solidFill>
              </a:rPr>
              <a:t>prosjeka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sr-Latn-CS" b="1" dirty="0">
                <a:solidFill>
                  <a:srgbClr val="002060"/>
                </a:solidFill>
              </a:rPr>
              <a:t> 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sr-Latn-C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                                                          </a:t>
            </a:r>
            <a:r>
              <a:rPr lang="sr-Latn-CS" b="1" dirty="0">
                <a:solidFill>
                  <a:srgbClr val="002060"/>
                </a:solidFill>
              </a:rPr>
              <a:t> 17 – </a:t>
            </a:r>
            <a:r>
              <a:rPr lang="sr-Latn-CS" b="1" dirty="0" smtClean="0">
                <a:solidFill>
                  <a:srgbClr val="002060"/>
                </a:solidFill>
              </a:rPr>
              <a:t>20  </a:t>
            </a:r>
            <a:r>
              <a:rPr lang="sr-Latn-CS" b="1" dirty="0">
                <a:solidFill>
                  <a:srgbClr val="002060"/>
                </a:solidFill>
              </a:rPr>
              <a:t>loš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sr-Latn-CS" b="1" dirty="0"/>
              <a:t>                    </a:t>
            </a:r>
            <a:endParaRPr lang="en-US" dirty="0"/>
          </a:p>
          <a:p>
            <a:r>
              <a:rPr lang="sr-Latn-CS" b="1" dirty="0">
                <a:solidFill>
                  <a:srgbClr val="002060"/>
                </a:solidFill>
              </a:rPr>
              <a:t>             </a:t>
            </a:r>
            <a:r>
              <a:rPr lang="sr-Latn-CS" b="1" dirty="0" smtClean="0">
                <a:solidFill>
                  <a:srgbClr val="002060"/>
                </a:solidFill>
              </a:rPr>
              <a:t>        </a:t>
            </a:r>
            <a:r>
              <a:rPr lang="en-US" b="1" dirty="0" smtClean="0">
                <a:solidFill>
                  <a:srgbClr val="002060"/>
                </a:solidFill>
              </a:rPr>
              <a:t>  </a:t>
            </a:r>
            <a:r>
              <a:rPr lang="sr-Latn-CS" b="1" u="sng" dirty="0">
                <a:solidFill>
                  <a:srgbClr val="002060"/>
                </a:solidFill>
              </a:rPr>
              <a:t>Skala </a:t>
            </a:r>
            <a:r>
              <a:rPr lang="sr-Latn-CS" b="1" u="sng" dirty="0" smtClean="0">
                <a:solidFill>
                  <a:srgbClr val="002060"/>
                </a:solidFill>
              </a:rPr>
              <a:t>vrijednosti indeksa kvaliteta života </a:t>
            </a:r>
          </a:p>
          <a:p>
            <a:endParaRPr lang="en-US" dirty="0"/>
          </a:p>
          <a:p>
            <a:pPr marL="742950" lvl="1" indent="-285750" algn="just">
              <a:buFont typeface="Wingdings 2"/>
              <a:buChar char="A"/>
            </a:pPr>
            <a:r>
              <a:rPr lang="sr-Latn-CS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Analize </a:t>
            </a:r>
            <a:r>
              <a:rPr lang="sr-Latn-CS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rezultata mjerenja performansi indikatora vrše se u skladu </a:t>
            </a:r>
            <a:r>
              <a:rPr lang="sr-Latn-CS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sa statističkim </a:t>
            </a:r>
            <a:r>
              <a:rPr lang="sr-Latn-CS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i drugim metodama obrade rezultata </a:t>
            </a:r>
            <a:r>
              <a:rPr lang="sr-Latn-CS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mjerenja i </a:t>
            </a:r>
            <a:r>
              <a:rPr lang="sr-Latn-CS" b="1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metodom izračunavanja indeksa kvaliteta svakog indikatora ili seta indikatora.</a:t>
            </a:r>
            <a:endParaRPr lang="en-US" b="1" dirty="0">
              <a:solidFill>
                <a:srgbClr val="002060"/>
              </a:solidFill>
            </a:endParaRPr>
          </a:p>
          <a:p>
            <a:pPr marL="285750" lvl="0" indent="-285750" algn="just">
              <a:buFont typeface="Arial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5" name="Up-Down Arrow 2"/>
          <p:cNvSpPr>
            <a:spLocks noChangeArrowheads="1"/>
          </p:cNvSpPr>
          <p:nvPr/>
        </p:nvSpPr>
        <p:spPr bwMode="auto">
          <a:xfrm>
            <a:off x="2209800" y="1600200"/>
            <a:ext cx="1373874" cy="2592388"/>
          </a:xfrm>
          <a:prstGeom prst="upDownArrow">
            <a:avLst>
              <a:gd name="adj1" fmla="val 50000"/>
              <a:gd name="adj2" fmla="val 49996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5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685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457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1" y="1143000"/>
            <a:ext cx="7772400" cy="3733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sr-Latn-CS" b="1" u="sng" dirty="0" smtClean="0"/>
              <a:t> </a:t>
            </a:r>
          </a:p>
          <a:p>
            <a:pPr marL="285750" indent="-285750" algn="just">
              <a:buFont typeface="Wingdings 2"/>
              <a:buChar char="?"/>
            </a:pPr>
            <a:r>
              <a:rPr lang="sr-Latn-CS" b="1" u="sng" dirty="0" smtClean="0">
                <a:solidFill>
                  <a:srgbClr val="C00000"/>
                </a:solidFill>
              </a:rPr>
              <a:t>Indeks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Latn-CS" b="1" u="sng" dirty="0" smtClean="0">
                <a:solidFill>
                  <a:srgbClr val="C00000"/>
                </a:solidFill>
              </a:rPr>
              <a:t>(subjektivni)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Latn-CS" b="1" u="sng" dirty="0" smtClean="0">
                <a:solidFill>
                  <a:srgbClr val="C00000"/>
                </a:solidFill>
              </a:rPr>
              <a:t>zadovoljstva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C00000"/>
                </a:solidFill>
              </a:rPr>
              <a:t>kvaitetom</a:t>
            </a:r>
            <a:r>
              <a:rPr lang="sr-Latn-CS" b="1" dirty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C00000"/>
                </a:solidFill>
              </a:rPr>
              <a:t>života</a:t>
            </a:r>
            <a:r>
              <a:rPr lang="sr-Latn-CS" b="1" dirty="0">
                <a:solidFill>
                  <a:srgbClr val="C00000"/>
                </a:solidFill>
              </a:rPr>
              <a:t> </a:t>
            </a:r>
            <a:r>
              <a:rPr lang="sr-Latn-CS" b="1" dirty="0" smtClean="0">
                <a:solidFill>
                  <a:srgbClr val="C00000"/>
                </a:solidFill>
              </a:rPr>
              <a:t>podrazumijeva </a:t>
            </a:r>
            <a:r>
              <a:rPr lang="sr-Latn-CS" b="1" u="sng" dirty="0" smtClean="0">
                <a:solidFill>
                  <a:srgbClr val="C00000"/>
                </a:solidFill>
              </a:rPr>
              <a:t>lično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Latn-CS" b="1" u="sng" dirty="0" smtClean="0">
                <a:solidFill>
                  <a:srgbClr val="C00000"/>
                </a:solidFill>
              </a:rPr>
              <a:t>vrednovanje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Latn-CS" b="1" dirty="0">
                <a:solidFill>
                  <a:srgbClr val="C00000"/>
                </a:solidFill>
              </a:rPr>
              <a:t>onog </a:t>
            </a:r>
            <a:r>
              <a:rPr lang="sr-Latn-CS" b="1" u="sng" dirty="0">
                <a:solidFill>
                  <a:srgbClr val="C00000"/>
                </a:solidFill>
              </a:rPr>
              <a:t>što</a:t>
            </a:r>
            <a:r>
              <a:rPr lang="sr-Latn-CS" b="1" dirty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C00000"/>
                </a:solidFill>
              </a:rPr>
              <a:t>imamo</a:t>
            </a:r>
            <a:r>
              <a:rPr lang="sr-Latn-CS" b="1" dirty="0">
                <a:solidFill>
                  <a:srgbClr val="C00000"/>
                </a:solidFill>
              </a:rPr>
              <a:t>, </a:t>
            </a:r>
            <a:r>
              <a:rPr lang="sr-Latn-CS" b="1" u="sng" dirty="0">
                <a:solidFill>
                  <a:srgbClr val="C00000"/>
                </a:solidFill>
              </a:rPr>
              <a:t>volimo</a:t>
            </a:r>
            <a:r>
              <a:rPr lang="sr-Latn-CS" b="1" dirty="0">
                <a:solidFill>
                  <a:srgbClr val="C00000"/>
                </a:solidFill>
              </a:rPr>
              <a:t> i </a:t>
            </a:r>
            <a:r>
              <a:rPr lang="sr-Latn-CS" b="1" u="sng" dirty="0" smtClean="0">
                <a:solidFill>
                  <a:srgbClr val="C00000"/>
                </a:solidFill>
              </a:rPr>
              <a:t>stvaramo: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Latn-CS" b="1" dirty="0">
                <a:solidFill>
                  <a:srgbClr val="C00000"/>
                </a:solidFill>
              </a:rPr>
              <a:t>(posao, obrazovanje, porodica, zdravlje, materijalno bogatstvo, organizacija, djeca, prijatelji, karijera, kvalitet države ). </a:t>
            </a:r>
          </a:p>
          <a:p>
            <a:pPr marL="285750" indent="-285750" algn="just">
              <a:buFontTx/>
              <a:buChar char="-"/>
            </a:pPr>
            <a:endParaRPr lang="sr-Latn-CS" b="1" u="sng" dirty="0" smtClean="0">
              <a:solidFill>
                <a:srgbClr val="C00000"/>
              </a:solidFill>
            </a:endParaRPr>
          </a:p>
          <a:p>
            <a:pPr marL="285750" indent="-285750" algn="just">
              <a:buFont typeface="Wingdings 2"/>
              <a:buChar char="?"/>
            </a:pPr>
            <a:r>
              <a:rPr lang="sr-Latn-CS" b="1" dirty="0" smtClean="0">
                <a:solidFill>
                  <a:srgbClr val="002060"/>
                </a:solidFill>
              </a:rPr>
              <a:t>Indeks </a:t>
            </a:r>
            <a:r>
              <a:rPr lang="sr-Latn-CS" b="1" u="sng" dirty="0" smtClean="0">
                <a:solidFill>
                  <a:srgbClr val="002060"/>
                </a:solidFill>
              </a:rPr>
              <a:t>(subjektivnog)</a:t>
            </a:r>
            <a:r>
              <a:rPr lang="sr-Latn-CS" b="1" dirty="0" smtClean="0">
                <a:solidFill>
                  <a:srgbClr val="002060"/>
                </a:solidFill>
              </a:rPr>
              <a:t> z</a:t>
            </a:r>
            <a:r>
              <a:rPr lang="sr-Latn-CS" b="1" u="sng" dirty="0" smtClean="0">
                <a:solidFill>
                  <a:srgbClr val="002060"/>
                </a:solidFill>
              </a:rPr>
              <a:t>adovoljstva</a:t>
            </a:r>
            <a:r>
              <a:rPr lang="sr-Latn-CS" b="1" dirty="0" smtClean="0">
                <a:solidFill>
                  <a:srgbClr val="002060"/>
                </a:solidFill>
              </a:rPr>
              <a:t> </a:t>
            </a:r>
            <a:r>
              <a:rPr lang="sr-Latn-CS" b="1" u="sng" dirty="0">
                <a:solidFill>
                  <a:srgbClr val="002060"/>
                </a:solidFill>
              </a:rPr>
              <a:t>kvalitetom </a:t>
            </a:r>
            <a:r>
              <a:rPr lang="sr-Latn-CS" b="1" u="sng" dirty="0" smtClean="0">
                <a:solidFill>
                  <a:srgbClr val="002060"/>
                </a:solidFill>
              </a:rPr>
              <a:t>života,</a:t>
            </a:r>
            <a:r>
              <a:rPr lang="sr-Latn-CS" b="1" dirty="0" smtClean="0">
                <a:solidFill>
                  <a:srgbClr val="002060"/>
                </a:solidFill>
              </a:rPr>
              <a:t> </a:t>
            </a:r>
            <a:r>
              <a:rPr lang="sr-Latn-CS" b="1" u="sng" dirty="0" smtClean="0">
                <a:solidFill>
                  <a:srgbClr val="002060"/>
                </a:solidFill>
              </a:rPr>
              <a:t>dobija</a:t>
            </a:r>
            <a:r>
              <a:rPr lang="sr-Latn-CS" b="1" dirty="0" smtClean="0">
                <a:solidFill>
                  <a:srgbClr val="002060"/>
                </a:solidFill>
              </a:rPr>
              <a:t> se </a:t>
            </a:r>
            <a:r>
              <a:rPr lang="sr-Latn-CS" b="1" u="sng" dirty="0" smtClean="0">
                <a:solidFill>
                  <a:srgbClr val="002060"/>
                </a:solidFill>
              </a:rPr>
              <a:t>istraživanjem</a:t>
            </a:r>
            <a:r>
              <a:rPr lang="sr-Latn-CS" b="1" dirty="0" smtClean="0">
                <a:solidFill>
                  <a:srgbClr val="002060"/>
                </a:solidFill>
              </a:rPr>
              <a:t> </a:t>
            </a:r>
            <a:r>
              <a:rPr lang="sr-Latn-CS" b="1" dirty="0">
                <a:solidFill>
                  <a:srgbClr val="002060"/>
                </a:solidFill>
              </a:rPr>
              <a:t>na </a:t>
            </a:r>
            <a:r>
              <a:rPr lang="sr-Latn-CS" b="1" u="sng" dirty="0">
                <a:solidFill>
                  <a:srgbClr val="002060"/>
                </a:solidFill>
              </a:rPr>
              <a:t>reprezentativnom</a:t>
            </a:r>
            <a:r>
              <a:rPr lang="sr-Latn-CS" b="1" dirty="0">
                <a:solidFill>
                  <a:srgbClr val="002060"/>
                </a:solidFill>
              </a:rPr>
              <a:t> </a:t>
            </a:r>
            <a:r>
              <a:rPr lang="sr-Latn-CS" b="1" u="sng" dirty="0">
                <a:solidFill>
                  <a:srgbClr val="002060"/>
                </a:solidFill>
              </a:rPr>
              <a:t>uzorku</a:t>
            </a:r>
            <a:r>
              <a:rPr lang="sr-Latn-CS" b="1" dirty="0">
                <a:solidFill>
                  <a:srgbClr val="002060"/>
                </a:solidFill>
              </a:rPr>
              <a:t> </a:t>
            </a:r>
            <a:r>
              <a:rPr lang="sr-Latn-CS" b="1" u="sng" dirty="0" smtClean="0">
                <a:solidFill>
                  <a:srgbClr val="002060"/>
                </a:solidFill>
              </a:rPr>
              <a:t>stanovišta,</a:t>
            </a:r>
            <a:r>
              <a:rPr lang="sr-Latn-CS" b="1" dirty="0" smtClean="0">
                <a:solidFill>
                  <a:srgbClr val="002060"/>
                </a:solidFill>
              </a:rPr>
              <a:t> </a:t>
            </a:r>
            <a:r>
              <a:rPr lang="sr-Latn-CS" b="1" u="sng" dirty="0">
                <a:solidFill>
                  <a:srgbClr val="002060"/>
                </a:solidFill>
              </a:rPr>
              <a:t>jedne </a:t>
            </a:r>
            <a:r>
              <a:rPr lang="sr-Latn-CS" b="1" u="sng" dirty="0" smtClean="0">
                <a:solidFill>
                  <a:srgbClr val="002060"/>
                </a:solidFill>
              </a:rPr>
              <a:t>oblasti,</a:t>
            </a:r>
            <a:r>
              <a:rPr lang="sr-Latn-CS" b="1" dirty="0" smtClean="0">
                <a:solidFill>
                  <a:srgbClr val="002060"/>
                </a:solidFill>
              </a:rPr>
              <a:t> </a:t>
            </a:r>
            <a:r>
              <a:rPr lang="sr-Latn-CS" b="1" dirty="0">
                <a:solidFill>
                  <a:srgbClr val="002060"/>
                </a:solidFill>
              </a:rPr>
              <a:t>pri čemu se vrši </a:t>
            </a:r>
            <a:r>
              <a:rPr lang="sr-Latn-CS" b="1" u="sng" dirty="0">
                <a:solidFill>
                  <a:srgbClr val="002060"/>
                </a:solidFill>
              </a:rPr>
              <a:t>vrednovanje</a:t>
            </a:r>
            <a:r>
              <a:rPr lang="sr-Latn-CS" b="1" dirty="0">
                <a:solidFill>
                  <a:srgbClr val="002060"/>
                </a:solidFill>
              </a:rPr>
              <a:t> </a:t>
            </a:r>
            <a:r>
              <a:rPr lang="sr-Latn-CS" b="1" u="sng" dirty="0">
                <a:solidFill>
                  <a:srgbClr val="002060"/>
                </a:solidFill>
              </a:rPr>
              <a:t>svakog</a:t>
            </a:r>
            <a:r>
              <a:rPr lang="sr-Latn-CS" b="1" dirty="0">
                <a:solidFill>
                  <a:srgbClr val="002060"/>
                </a:solidFill>
              </a:rPr>
              <a:t> </a:t>
            </a:r>
            <a:r>
              <a:rPr lang="sr-Latn-CS" b="1" u="sng" dirty="0" smtClean="0">
                <a:solidFill>
                  <a:srgbClr val="002060"/>
                </a:solidFill>
              </a:rPr>
              <a:t>indeksa</a:t>
            </a:r>
            <a:r>
              <a:rPr lang="sr-Latn-CS" b="1" dirty="0" smtClean="0">
                <a:solidFill>
                  <a:srgbClr val="002060"/>
                </a:solidFill>
              </a:rPr>
              <a:t> </a:t>
            </a:r>
            <a:r>
              <a:rPr lang="sr-Latn-CS" b="1" u="sng" dirty="0" smtClean="0">
                <a:solidFill>
                  <a:srgbClr val="002060"/>
                </a:solidFill>
              </a:rPr>
              <a:t>posebno</a:t>
            </a:r>
            <a:r>
              <a:rPr lang="sr-Latn-CS" b="1" dirty="0" smtClean="0">
                <a:solidFill>
                  <a:srgbClr val="002060"/>
                </a:solidFill>
              </a:rPr>
              <a:t> </a:t>
            </a:r>
            <a:r>
              <a:rPr lang="sr-Latn-CS" b="1" dirty="0">
                <a:solidFill>
                  <a:srgbClr val="002060"/>
                </a:solidFill>
              </a:rPr>
              <a:t>i </a:t>
            </a:r>
            <a:r>
              <a:rPr lang="sr-Latn-CS" b="1" u="sng" dirty="0">
                <a:solidFill>
                  <a:srgbClr val="002060"/>
                </a:solidFill>
              </a:rPr>
              <a:t>izračunavanjem</a:t>
            </a:r>
            <a:r>
              <a:rPr lang="sr-Latn-CS" b="1" dirty="0">
                <a:solidFill>
                  <a:srgbClr val="002060"/>
                </a:solidFill>
              </a:rPr>
              <a:t> </a:t>
            </a:r>
            <a:r>
              <a:rPr lang="sr-Latn-CS" b="1" u="sng" dirty="0">
                <a:solidFill>
                  <a:srgbClr val="002060"/>
                </a:solidFill>
              </a:rPr>
              <a:t>indeksa</a:t>
            </a:r>
            <a:r>
              <a:rPr lang="sr-Latn-CS" b="1" dirty="0">
                <a:solidFill>
                  <a:srgbClr val="002060"/>
                </a:solidFill>
              </a:rPr>
              <a:t> </a:t>
            </a:r>
            <a:r>
              <a:rPr lang="sr-Latn-CS" b="1" u="sng" dirty="0">
                <a:solidFill>
                  <a:srgbClr val="002060"/>
                </a:solidFill>
              </a:rPr>
              <a:t>zadovoljstva</a:t>
            </a:r>
            <a:r>
              <a:rPr lang="sr-Latn-CS" b="1" dirty="0">
                <a:solidFill>
                  <a:srgbClr val="002060"/>
                </a:solidFill>
              </a:rPr>
              <a:t> iz </a:t>
            </a:r>
            <a:r>
              <a:rPr lang="sr-Latn-CS" b="1" u="sng" dirty="0" smtClean="0">
                <a:solidFill>
                  <a:srgbClr val="002060"/>
                </a:solidFill>
              </a:rPr>
              <a:t>skupa</a:t>
            </a:r>
            <a:r>
              <a:rPr lang="sr-Latn-CS" b="1" dirty="0" smtClean="0">
                <a:solidFill>
                  <a:srgbClr val="002060"/>
                </a:solidFill>
              </a:rPr>
              <a:t> </a:t>
            </a:r>
            <a:r>
              <a:rPr lang="sr-Latn-CS" b="1" u="sng" dirty="0" smtClean="0">
                <a:solidFill>
                  <a:srgbClr val="002060"/>
                </a:solidFill>
              </a:rPr>
              <a:t>vrijednosti</a:t>
            </a:r>
            <a:r>
              <a:rPr lang="sr-Latn-CS" b="1" dirty="0" smtClean="0">
                <a:solidFill>
                  <a:srgbClr val="002060"/>
                </a:solidFill>
              </a:rPr>
              <a:t> </a:t>
            </a:r>
            <a:r>
              <a:rPr lang="sr-Latn-CS" b="1" u="sng" dirty="0" smtClean="0">
                <a:solidFill>
                  <a:srgbClr val="002060"/>
                </a:solidFill>
              </a:rPr>
              <a:t>indikatora,</a:t>
            </a:r>
            <a:r>
              <a:rPr lang="sr-Latn-CS" b="1" dirty="0" smtClean="0">
                <a:solidFill>
                  <a:srgbClr val="002060"/>
                </a:solidFill>
              </a:rPr>
              <a:t> </a:t>
            </a:r>
            <a:r>
              <a:rPr lang="sr-Latn-CS" b="1" u="sng" dirty="0" smtClean="0">
                <a:solidFill>
                  <a:srgbClr val="002060"/>
                </a:solidFill>
              </a:rPr>
              <a:t>ocjene</a:t>
            </a:r>
            <a:r>
              <a:rPr lang="sr-Latn-CS" b="1" dirty="0" smtClean="0">
                <a:solidFill>
                  <a:srgbClr val="002060"/>
                </a:solidFill>
              </a:rPr>
              <a:t> </a:t>
            </a:r>
            <a:r>
              <a:rPr lang="sr-Latn-CS" b="1" u="sng" dirty="0">
                <a:solidFill>
                  <a:srgbClr val="002060"/>
                </a:solidFill>
              </a:rPr>
              <a:t>od 1 do </a:t>
            </a:r>
            <a:r>
              <a:rPr lang="sr-Latn-CS" b="1" u="sng" dirty="0" smtClean="0">
                <a:solidFill>
                  <a:srgbClr val="002060"/>
                </a:solidFill>
              </a:rPr>
              <a:t>5.</a:t>
            </a:r>
            <a:endParaRPr lang="sr-Latn-CS" b="1" dirty="0" smtClean="0">
              <a:solidFill>
                <a:srgbClr val="002060"/>
              </a:solidFill>
            </a:endParaRPr>
          </a:p>
          <a:p>
            <a:pPr algn="just"/>
            <a:endParaRPr lang="sr-Latn-CS" b="1" u="sng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35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6858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457200"/>
            <a:ext cx="7924800" cy="5486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just"/>
            <a:endParaRPr lang="sr-Latn-CS" b="1" dirty="0">
              <a:solidFill>
                <a:srgbClr val="000000"/>
              </a:solidFill>
            </a:endParaRPr>
          </a:p>
          <a:p>
            <a:pPr lvl="0" algn="just"/>
            <a:r>
              <a:rPr lang="sr-Latn-CS" b="1" dirty="0" smtClean="0">
                <a:solidFill>
                  <a:srgbClr val="002060"/>
                </a:solidFill>
              </a:rPr>
              <a:t>                       Dijapazon ocjena kreće se u rasponu: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sr-Latn-CS" b="1" dirty="0">
              <a:solidFill>
                <a:srgbClr val="0070C0"/>
              </a:solidFill>
            </a:endParaRPr>
          </a:p>
          <a:p>
            <a:pPr lvl="0" algn="just"/>
            <a:r>
              <a:rPr lang="sr-Latn-CS" b="1" dirty="0">
                <a:solidFill>
                  <a:srgbClr val="0070C0"/>
                </a:solidFill>
              </a:rPr>
              <a:t> </a:t>
            </a:r>
            <a:r>
              <a:rPr lang="sr-Latn-CS" b="1" dirty="0" smtClean="0">
                <a:solidFill>
                  <a:srgbClr val="0070C0"/>
                </a:solidFill>
              </a:rPr>
              <a:t>          </a:t>
            </a:r>
            <a:r>
              <a:rPr lang="sr-Latn-CS" b="1" dirty="0" smtClean="0">
                <a:solidFill>
                  <a:srgbClr val="C00000"/>
                </a:solidFill>
              </a:rPr>
              <a:t>5 </a:t>
            </a:r>
            <a:r>
              <a:rPr lang="sr-Latn-CS" b="1" dirty="0">
                <a:solidFill>
                  <a:srgbClr val="C00000"/>
                </a:solidFill>
              </a:rPr>
              <a:t>– veoma zadovoljan; 4 – zadovoljan; 3 – nijedno</a:t>
            </a:r>
            <a:r>
              <a:rPr lang="sr-Latn-CS" b="1" dirty="0" smtClean="0">
                <a:solidFill>
                  <a:srgbClr val="C00000"/>
                </a:solidFill>
              </a:rPr>
              <a:t>;</a:t>
            </a:r>
          </a:p>
          <a:p>
            <a:pPr lvl="0" algn="just"/>
            <a:r>
              <a:rPr lang="sr-Latn-CS" b="1" dirty="0">
                <a:solidFill>
                  <a:srgbClr val="C00000"/>
                </a:solidFill>
              </a:rPr>
              <a:t> </a:t>
            </a:r>
            <a:r>
              <a:rPr lang="sr-Latn-CS" b="1" dirty="0" smtClean="0">
                <a:solidFill>
                  <a:srgbClr val="C00000"/>
                </a:solidFill>
              </a:rPr>
              <a:t>          </a:t>
            </a:r>
            <a:r>
              <a:rPr lang="sr-Latn-CS" b="1" dirty="0">
                <a:solidFill>
                  <a:srgbClr val="C00000"/>
                </a:solidFill>
              </a:rPr>
              <a:t>2 – nezadovoljan; 1 – veoma nezadovoljan</a:t>
            </a:r>
            <a:endParaRPr lang="sr-Latn-CS" b="1" dirty="0" smtClean="0">
              <a:solidFill>
                <a:srgbClr val="C00000"/>
              </a:solidFill>
            </a:endParaRPr>
          </a:p>
          <a:p>
            <a:endParaRPr lang="sr-Latn-CS" b="1" dirty="0" smtClean="0"/>
          </a:p>
          <a:p>
            <a:endParaRPr lang="en-US" b="1" dirty="0"/>
          </a:p>
          <a:p>
            <a:r>
              <a:rPr lang="en-US" b="1" dirty="0">
                <a:solidFill>
                  <a:srgbClr val="002060"/>
                </a:solidFill>
              </a:rPr>
              <a:t>                                                    </a:t>
            </a:r>
            <a:r>
              <a:rPr lang="sr-Latn-CS" b="1" dirty="0">
                <a:solidFill>
                  <a:srgbClr val="002060"/>
                </a:solidFill>
              </a:rPr>
              <a:t>5 – veoma zadovoljan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sr-Latn-CS" b="1" dirty="0">
                <a:solidFill>
                  <a:srgbClr val="002060"/>
                </a:solidFill>
              </a:rPr>
              <a:t> 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                                                    </a:t>
            </a:r>
            <a:r>
              <a:rPr lang="sr-Latn-CS" b="1" dirty="0">
                <a:solidFill>
                  <a:srgbClr val="002060"/>
                </a:solidFill>
              </a:rPr>
              <a:t>4 – zadovoljan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sr-Latn-CS" b="1" dirty="0">
                <a:solidFill>
                  <a:srgbClr val="002060"/>
                </a:solidFill>
              </a:rPr>
              <a:t> 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                                                    </a:t>
            </a:r>
            <a:r>
              <a:rPr lang="sr-Latn-CS" b="1" dirty="0">
                <a:solidFill>
                  <a:srgbClr val="002060"/>
                </a:solidFill>
              </a:rPr>
              <a:t>3 – nijedno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sr-Latn-CS" b="1" dirty="0">
                <a:solidFill>
                  <a:srgbClr val="002060"/>
                </a:solidFill>
              </a:rPr>
              <a:t> 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                                                    </a:t>
            </a:r>
            <a:r>
              <a:rPr lang="sr-Latn-CS" b="1" dirty="0">
                <a:solidFill>
                  <a:srgbClr val="002060"/>
                </a:solidFill>
              </a:rPr>
              <a:t>2 – nezadovoljan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sr-Latn-CS" b="1" dirty="0">
                <a:solidFill>
                  <a:srgbClr val="002060"/>
                </a:solidFill>
              </a:rPr>
              <a:t> 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                                                    </a:t>
            </a:r>
            <a:r>
              <a:rPr lang="sr-Latn-CS" b="1" dirty="0">
                <a:solidFill>
                  <a:srgbClr val="002060"/>
                </a:solidFill>
              </a:rPr>
              <a:t>1 – veoma nezadovoljan</a:t>
            </a:r>
            <a:endParaRPr lang="en-US" b="1" dirty="0">
              <a:solidFill>
                <a:srgbClr val="002060"/>
              </a:solidFill>
            </a:endParaRPr>
          </a:p>
          <a:p>
            <a:pPr algn="just"/>
            <a:r>
              <a:rPr lang="en-US" b="1" dirty="0"/>
              <a:t>                 </a:t>
            </a:r>
            <a:endParaRPr lang="sr-Latn-CS" b="1" dirty="0" smtClean="0"/>
          </a:p>
          <a:p>
            <a:pPr algn="just"/>
            <a:endParaRPr lang="sr-Latn-CS" b="1" dirty="0" smtClean="0"/>
          </a:p>
          <a:p>
            <a:pPr algn="just"/>
            <a:r>
              <a:rPr lang="sr-Latn-CS" b="1" dirty="0">
                <a:solidFill>
                  <a:srgbClr val="002060"/>
                </a:solidFill>
              </a:rPr>
              <a:t> </a:t>
            </a:r>
            <a:r>
              <a:rPr lang="sr-Latn-CS" b="1" dirty="0" smtClean="0">
                <a:solidFill>
                  <a:srgbClr val="002060"/>
                </a:solidFill>
              </a:rPr>
              <a:t>      </a:t>
            </a:r>
            <a:r>
              <a:rPr lang="sr-Latn-CS" b="1" u="sng" dirty="0" smtClean="0">
                <a:solidFill>
                  <a:srgbClr val="002060"/>
                </a:solidFill>
              </a:rPr>
              <a:t>Skala vrednovanja zadovoljstva kvalitetom života                        </a:t>
            </a:r>
          </a:p>
          <a:p>
            <a:pPr algn="just"/>
            <a:r>
              <a:rPr lang="sr-Latn-CS" b="1" dirty="0"/>
              <a:t> </a:t>
            </a:r>
            <a:r>
              <a:rPr lang="sr-Latn-CS" b="1" dirty="0" smtClean="0"/>
              <a:t>                        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5" name="Up-Down Arrow 4"/>
          <p:cNvSpPr/>
          <p:nvPr/>
        </p:nvSpPr>
        <p:spPr>
          <a:xfrm>
            <a:off x="2009630" y="2438400"/>
            <a:ext cx="1252735" cy="2514600"/>
          </a:xfrm>
          <a:prstGeom prst="upDownArrow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5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5334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533400"/>
            <a:ext cx="8305800" cy="5334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CS" b="1" dirty="0" smtClean="0"/>
          </a:p>
          <a:p>
            <a:pPr lvl="2"/>
            <a:r>
              <a:rPr lang="sr-Latn-CS" b="1" dirty="0" smtClean="0">
                <a:solidFill>
                  <a:srgbClr val="002060"/>
                </a:solidFill>
              </a:rPr>
              <a:t>7. 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sr-Latn-CS" b="1" dirty="0">
                <a:solidFill>
                  <a:srgbClr val="002060"/>
                </a:solidFill>
              </a:rPr>
              <a:t>MONITORING SISTEM </a:t>
            </a:r>
            <a:r>
              <a:rPr lang="sr-Latn-CS" b="1" dirty="0" smtClean="0">
                <a:solidFill>
                  <a:srgbClr val="002060"/>
                </a:solidFill>
              </a:rPr>
              <a:t>ŽIVOTNE </a:t>
            </a:r>
            <a:r>
              <a:rPr lang="sr-Latn-CS" b="1" dirty="0">
                <a:solidFill>
                  <a:srgbClr val="002060"/>
                </a:solidFill>
              </a:rPr>
              <a:t>SREDINE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sr-Latn-CS" dirty="0"/>
              <a:t> </a:t>
            </a:r>
            <a:endParaRPr lang="en-US" dirty="0"/>
          </a:p>
          <a:p>
            <a:pPr marL="285750" indent="-285750" algn="just">
              <a:buFont typeface="Wingdings 2"/>
              <a:buChar char="?"/>
            </a:pPr>
            <a:r>
              <a:rPr lang="sr-Latn-CS" b="1" dirty="0" smtClean="0">
                <a:solidFill>
                  <a:srgbClr val="002060"/>
                </a:solidFill>
              </a:rPr>
              <a:t>Monitoring </a:t>
            </a:r>
            <a:r>
              <a:rPr lang="sr-Latn-CS" b="1" dirty="0">
                <a:solidFill>
                  <a:srgbClr val="002060"/>
                </a:solidFill>
              </a:rPr>
              <a:t>sistem podrazumijeva skup mjera i aktivnosti koje </a:t>
            </a:r>
            <a:r>
              <a:rPr lang="sr-Latn-CS" b="1" dirty="0" smtClean="0">
                <a:solidFill>
                  <a:srgbClr val="002060"/>
                </a:solidFill>
              </a:rPr>
              <a:t>se sprovode </a:t>
            </a:r>
            <a:r>
              <a:rPr lang="sr-Latn-CS" b="1" dirty="0">
                <a:solidFill>
                  <a:srgbClr val="002060"/>
                </a:solidFill>
              </a:rPr>
              <a:t>s ciljem praćenja i unapređenja kvaliteta životne </a:t>
            </a:r>
            <a:r>
              <a:rPr lang="sr-Latn-CS" b="1" dirty="0" smtClean="0">
                <a:solidFill>
                  <a:srgbClr val="002060"/>
                </a:solidFill>
              </a:rPr>
              <a:t>sredine tj. praćenje fizičkih i hemijskih posledica </a:t>
            </a:r>
            <a:r>
              <a:rPr lang="sr-Latn-CS" b="1" dirty="0">
                <a:solidFill>
                  <a:srgbClr val="002060"/>
                </a:solidFill>
              </a:rPr>
              <a:t>na odabranim uzorcima, promjene bioloških </a:t>
            </a:r>
            <a:r>
              <a:rPr lang="sr-Latn-CS" b="1" dirty="0" smtClean="0">
                <a:solidFill>
                  <a:srgbClr val="002060"/>
                </a:solidFill>
              </a:rPr>
              <a:t>procesa, nivoa </a:t>
            </a:r>
            <a:r>
              <a:rPr lang="sr-Latn-CS" b="1" dirty="0">
                <a:solidFill>
                  <a:srgbClr val="002060"/>
                </a:solidFill>
              </a:rPr>
              <a:t>zagađenosti vazduha, vode i zemljišta i promjene koje se javljaju na biljnom i životinjskom </a:t>
            </a:r>
            <a:r>
              <a:rPr lang="sr-Latn-CS" b="1" dirty="0" smtClean="0">
                <a:solidFill>
                  <a:srgbClr val="002060"/>
                </a:solidFill>
              </a:rPr>
              <a:t>svijetu).</a:t>
            </a:r>
          </a:p>
          <a:p>
            <a:pPr algn="just"/>
            <a:endParaRPr lang="en-US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 2"/>
              <a:buChar char="?"/>
            </a:pPr>
            <a:r>
              <a:rPr lang="sr-Latn-CS" b="1" dirty="0" smtClean="0">
                <a:solidFill>
                  <a:srgbClr val="C00000"/>
                </a:solidFill>
              </a:rPr>
              <a:t>Monitoring </a:t>
            </a:r>
            <a:r>
              <a:rPr lang="sr-Latn-CS" b="1" dirty="0">
                <a:solidFill>
                  <a:srgbClr val="C00000"/>
                </a:solidFill>
              </a:rPr>
              <a:t>sistema životne sredine može se podijeliti na teritorije </a:t>
            </a:r>
            <a:r>
              <a:rPr lang="sr-Latn-CS" b="1" dirty="0" smtClean="0">
                <a:solidFill>
                  <a:srgbClr val="C00000"/>
                </a:solidFill>
              </a:rPr>
              <a:t>na      kojoj </a:t>
            </a:r>
            <a:r>
              <a:rPr lang="sr-Latn-CS" b="1" dirty="0">
                <a:solidFill>
                  <a:srgbClr val="C00000"/>
                </a:solidFill>
              </a:rPr>
              <a:t>se vrši ispitivanje:</a:t>
            </a:r>
            <a:endParaRPr lang="en-US" b="1" dirty="0">
              <a:solidFill>
                <a:srgbClr val="C00000"/>
              </a:solidFill>
            </a:endParaRPr>
          </a:p>
          <a:p>
            <a:pPr lvl="2" algn="just"/>
            <a:r>
              <a:rPr lang="sr-Latn-CS" b="1" dirty="0">
                <a:solidFill>
                  <a:srgbClr val="C00000"/>
                </a:solidFill>
              </a:rPr>
              <a:t>1. Globalni monitoring </a:t>
            </a:r>
            <a:r>
              <a:rPr lang="sr-Latn-CS" b="1" dirty="0">
                <a:solidFill>
                  <a:srgbClr val="002060"/>
                </a:solidFill>
              </a:rPr>
              <a:t>(prostire se na teritoriji cijele </a:t>
            </a:r>
            <a:r>
              <a:rPr lang="sr-Latn-CS" b="1" dirty="0" smtClean="0">
                <a:solidFill>
                  <a:srgbClr val="002060"/>
                </a:solidFill>
              </a:rPr>
              <a:t>planete),</a:t>
            </a:r>
            <a:endParaRPr lang="en-US" b="1" dirty="0">
              <a:solidFill>
                <a:srgbClr val="002060"/>
              </a:solidFill>
            </a:endParaRPr>
          </a:p>
          <a:p>
            <a:pPr lvl="2" algn="just"/>
            <a:r>
              <a:rPr lang="sr-Latn-CS" b="1" dirty="0">
                <a:solidFill>
                  <a:srgbClr val="C00000"/>
                </a:solidFill>
              </a:rPr>
              <a:t>2. Nacionalni monitoring </a:t>
            </a:r>
            <a:r>
              <a:rPr lang="sr-Latn-CS" b="1" dirty="0">
                <a:solidFill>
                  <a:srgbClr val="002060"/>
                </a:solidFill>
              </a:rPr>
              <a:t>(obuhvata </a:t>
            </a:r>
            <a:r>
              <a:rPr lang="sr-Latn-CS" b="1" dirty="0" smtClean="0">
                <a:solidFill>
                  <a:srgbClr val="002060"/>
                </a:solidFill>
              </a:rPr>
              <a:t>teritoriju </a:t>
            </a:r>
            <a:r>
              <a:rPr lang="sr-Latn-CS" b="1" dirty="0">
                <a:solidFill>
                  <a:srgbClr val="002060"/>
                </a:solidFill>
              </a:rPr>
              <a:t>države),</a:t>
            </a:r>
            <a:endParaRPr lang="en-US" b="1" dirty="0">
              <a:solidFill>
                <a:srgbClr val="002060"/>
              </a:solidFill>
            </a:endParaRPr>
          </a:p>
          <a:p>
            <a:pPr lvl="2" algn="just"/>
            <a:r>
              <a:rPr lang="sr-Latn-CS" b="1" dirty="0">
                <a:solidFill>
                  <a:srgbClr val="C00000"/>
                </a:solidFill>
              </a:rPr>
              <a:t>3. Regionalni monitoring </a:t>
            </a:r>
            <a:r>
              <a:rPr lang="sr-Latn-CS" b="1" dirty="0">
                <a:solidFill>
                  <a:srgbClr val="002060"/>
                </a:solidFill>
              </a:rPr>
              <a:t>(zahvata veću teritoriju jedne zemlj </a:t>
            </a:r>
            <a:r>
              <a:rPr lang="sr-Latn-CS" b="1" dirty="0" smtClean="0">
                <a:solidFill>
                  <a:srgbClr val="002060"/>
                </a:solidFill>
              </a:rPr>
              <a:t>ili   </a:t>
            </a:r>
          </a:p>
          <a:p>
            <a:pPr lvl="2" algn="just"/>
            <a:r>
              <a:rPr lang="sr-Latn-CS" b="1" dirty="0" smtClean="0">
                <a:solidFill>
                  <a:srgbClr val="002060"/>
                </a:solidFill>
              </a:rPr>
              <a:t>                                             granične </a:t>
            </a:r>
            <a:r>
              <a:rPr lang="sr-Latn-CS" b="1" dirty="0">
                <a:solidFill>
                  <a:srgbClr val="002060"/>
                </a:solidFill>
              </a:rPr>
              <a:t>djelove nekoliko zemalja) i</a:t>
            </a:r>
            <a:endParaRPr lang="en-US" b="1" dirty="0">
              <a:solidFill>
                <a:srgbClr val="002060"/>
              </a:solidFill>
            </a:endParaRPr>
          </a:p>
          <a:p>
            <a:pPr lvl="2" algn="just"/>
            <a:r>
              <a:rPr lang="sr-Latn-CS" b="1" dirty="0">
                <a:solidFill>
                  <a:srgbClr val="C00000"/>
                </a:solidFill>
              </a:rPr>
              <a:t>4. Lokalni monitoring </a:t>
            </a:r>
            <a:r>
              <a:rPr lang="sr-Latn-CS" b="1" dirty="0">
                <a:solidFill>
                  <a:srgbClr val="002060"/>
                </a:solidFill>
              </a:rPr>
              <a:t>(prostire se na relativno maloj teritoriji, npr. </a:t>
            </a:r>
            <a:r>
              <a:rPr lang="sr-Latn-CS" b="1" dirty="0" smtClean="0">
                <a:solidFill>
                  <a:srgbClr val="002060"/>
                </a:solidFill>
              </a:rPr>
              <a:t>    </a:t>
            </a:r>
          </a:p>
          <a:p>
            <a:pPr lvl="2" algn="just"/>
            <a:r>
              <a:rPr lang="sr-Latn-CS" b="1" dirty="0" smtClean="0">
                <a:solidFill>
                  <a:srgbClr val="002060"/>
                </a:solidFill>
              </a:rPr>
              <a:t>                                      reon </a:t>
            </a:r>
            <a:r>
              <a:rPr lang="sr-Latn-CS" b="1" dirty="0">
                <a:solidFill>
                  <a:srgbClr val="002060"/>
                </a:solidFill>
              </a:rPr>
              <a:t>u kom je smješten energetski objekat).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5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6096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57200" y="990600"/>
            <a:ext cx="8382000" cy="434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defRPr/>
            </a:pPr>
            <a:endParaRPr lang="sr-Latn-CS" dirty="0" smtClean="0"/>
          </a:p>
          <a:p>
            <a:pPr algn="just">
              <a:defRPr/>
            </a:pPr>
            <a:endParaRPr lang="sr-Latn-CS" dirty="0"/>
          </a:p>
          <a:p>
            <a:pPr algn="just">
              <a:defRPr/>
            </a:pPr>
            <a:endParaRPr lang="sr-Latn-CS" dirty="0"/>
          </a:p>
          <a:p>
            <a:pPr marL="285750" indent="-285750" algn="just">
              <a:buFont typeface="Wingdings 2"/>
              <a:buChar char="?"/>
              <a:defRPr/>
            </a:pPr>
            <a:r>
              <a:rPr lang="sr-Latn-CS" b="1" dirty="0" smtClean="0">
                <a:solidFill>
                  <a:srgbClr val="002060"/>
                </a:solidFill>
              </a:rPr>
              <a:t>Da bi </a:t>
            </a:r>
            <a:r>
              <a:rPr lang="sr-Latn-CS" b="1" dirty="0">
                <a:solidFill>
                  <a:srgbClr val="002060"/>
                </a:solidFill>
              </a:rPr>
              <a:t>se obezbijedio </a:t>
            </a:r>
            <a:r>
              <a:rPr lang="sr-Latn-CS" b="1" u="sng" dirty="0">
                <a:solidFill>
                  <a:srgbClr val="C00000"/>
                </a:solidFill>
              </a:rPr>
              <a:t>neprekidni</a:t>
            </a:r>
            <a:r>
              <a:rPr lang="sr-Latn-CS" b="1" dirty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C00000"/>
                </a:solidFill>
              </a:rPr>
              <a:t>monitoring</a:t>
            </a:r>
            <a:r>
              <a:rPr lang="sr-Latn-CS" b="1" dirty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002060"/>
                </a:solidFill>
              </a:rPr>
              <a:t>kvaliteta </a:t>
            </a:r>
            <a:r>
              <a:rPr lang="sr-Latn-CS" b="1" u="sng" dirty="0" smtClean="0">
                <a:solidFill>
                  <a:srgbClr val="002060"/>
                </a:solidFill>
              </a:rPr>
              <a:t>života</a:t>
            </a:r>
            <a:r>
              <a:rPr lang="sr-Latn-CS" b="1" dirty="0" smtClean="0">
                <a:solidFill>
                  <a:srgbClr val="002060"/>
                </a:solidFill>
              </a:rPr>
              <a:t> </a:t>
            </a:r>
            <a:r>
              <a:rPr lang="sr-Latn-CS" b="1" u="sng" dirty="0" smtClean="0">
                <a:solidFill>
                  <a:srgbClr val="002060"/>
                </a:solidFill>
              </a:rPr>
              <a:t>neophodno</a:t>
            </a:r>
            <a:r>
              <a:rPr lang="sr-Latn-CS" b="1" dirty="0" smtClean="0">
                <a:solidFill>
                  <a:srgbClr val="002060"/>
                </a:solidFill>
              </a:rPr>
              <a:t> je </a:t>
            </a:r>
            <a:r>
              <a:rPr lang="sr-Latn-CS" b="1" dirty="0">
                <a:solidFill>
                  <a:srgbClr val="002060"/>
                </a:solidFill>
              </a:rPr>
              <a:t>izgraditi mrežu na lokalnom, regionalnom </a:t>
            </a:r>
            <a:r>
              <a:rPr lang="sr-Latn-CS" b="1" dirty="0" smtClean="0">
                <a:solidFill>
                  <a:srgbClr val="002060"/>
                </a:solidFill>
              </a:rPr>
              <a:t>i nacionalnom </a:t>
            </a:r>
            <a:r>
              <a:rPr lang="sr-Latn-CS" b="1" dirty="0">
                <a:solidFill>
                  <a:srgbClr val="002060"/>
                </a:solidFill>
              </a:rPr>
              <a:t>nivou. Ona se realizuje</a:t>
            </a:r>
            <a:r>
              <a:rPr lang="sr-Latn-CS" b="1" dirty="0" smtClean="0">
                <a:solidFill>
                  <a:srgbClr val="002060"/>
                </a:solidFill>
              </a:rPr>
              <a:t>:</a:t>
            </a:r>
          </a:p>
          <a:p>
            <a:pPr marL="742950" lvl="1" indent="-285750" algn="just">
              <a:buFont typeface="Wingdings 2"/>
              <a:buChar char="P"/>
              <a:defRPr/>
            </a:pPr>
            <a:r>
              <a:rPr lang="sr-Latn-CS" b="1" dirty="0" smtClean="0">
                <a:solidFill>
                  <a:srgbClr val="C00000"/>
                </a:solidFill>
              </a:rPr>
              <a:t>Povezivanjem </a:t>
            </a:r>
            <a:r>
              <a:rPr lang="sr-Latn-CS" b="1" dirty="0">
                <a:solidFill>
                  <a:srgbClr val="C00000"/>
                </a:solidFill>
              </a:rPr>
              <a:t>u mrežu </a:t>
            </a:r>
            <a:r>
              <a:rPr lang="sr-Latn-CS" b="1" dirty="0" smtClean="0">
                <a:solidFill>
                  <a:srgbClr val="C00000"/>
                </a:solidFill>
              </a:rPr>
              <a:t>karakterističnih i </a:t>
            </a:r>
            <a:r>
              <a:rPr lang="sr-Latn-CS" b="1" dirty="0">
                <a:solidFill>
                  <a:srgbClr val="C00000"/>
                </a:solidFill>
              </a:rPr>
              <a:t>različitih </a:t>
            </a:r>
            <a:r>
              <a:rPr lang="sr-Latn-CS" b="1" dirty="0" smtClean="0">
                <a:solidFill>
                  <a:srgbClr val="C00000"/>
                </a:solidFill>
              </a:rPr>
              <a:t>resursa,      informacija</a:t>
            </a:r>
            <a:r>
              <a:rPr lang="sr-Latn-CS" b="1" dirty="0">
                <a:solidFill>
                  <a:srgbClr val="C00000"/>
                </a:solidFill>
              </a:rPr>
              <a:t>, podataka i </a:t>
            </a:r>
            <a:r>
              <a:rPr lang="sr-Latn-CS" b="1" dirty="0" smtClean="0">
                <a:solidFill>
                  <a:srgbClr val="C00000"/>
                </a:solidFill>
              </a:rPr>
              <a:t>procesa;</a:t>
            </a:r>
          </a:p>
          <a:p>
            <a:pPr marL="742950" lvl="1" indent="-285750" algn="just">
              <a:buFont typeface="Wingdings 2"/>
              <a:buChar char="P"/>
              <a:defRPr/>
            </a:pPr>
            <a:r>
              <a:rPr lang="sr-Latn-CS" b="1" dirty="0" smtClean="0">
                <a:solidFill>
                  <a:srgbClr val="C00000"/>
                </a:solidFill>
              </a:rPr>
              <a:t>Kompjutersko </a:t>
            </a:r>
            <a:r>
              <a:rPr lang="sr-Latn-CS" b="1" dirty="0">
                <a:solidFill>
                  <a:srgbClr val="C00000"/>
                </a:solidFill>
              </a:rPr>
              <a:t>povezivanje mreža procesa, ljudskih resursa i </a:t>
            </a:r>
            <a:r>
              <a:rPr lang="sr-Latn-CS" b="1" dirty="0" smtClean="0">
                <a:solidFill>
                  <a:srgbClr val="C00000"/>
                </a:solidFill>
              </a:rPr>
              <a:t>baze     podataka;</a:t>
            </a:r>
            <a:endParaRPr lang="en-US" b="1" dirty="0">
              <a:solidFill>
                <a:srgbClr val="C00000"/>
              </a:solidFill>
            </a:endParaRPr>
          </a:p>
          <a:p>
            <a:pPr marL="742950" lvl="1" indent="-285750" algn="just">
              <a:buFont typeface="Wingdings 2"/>
              <a:buChar char="P"/>
              <a:defRPr/>
            </a:pPr>
            <a:r>
              <a:rPr lang="sr-Latn-CS" b="1" dirty="0" smtClean="0">
                <a:solidFill>
                  <a:srgbClr val="C00000"/>
                </a:solidFill>
                <a:sym typeface="Wingdings 2"/>
              </a:rPr>
              <a:t>K</a:t>
            </a:r>
            <a:r>
              <a:rPr lang="sr-Latn-CS" b="1" dirty="0" smtClean="0">
                <a:solidFill>
                  <a:srgbClr val="C00000"/>
                </a:solidFill>
              </a:rPr>
              <a:t>roz </a:t>
            </a:r>
            <a:r>
              <a:rPr lang="sr-Latn-CS" b="1" dirty="0">
                <a:solidFill>
                  <a:srgbClr val="C00000"/>
                </a:solidFill>
              </a:rPr>
              <a:t>razvoj naprednih aplikacija za praćenje, vrednovanje i </a:t>
            </a:r>
            <a:r>
              <a:rPr lang="sr-Latn-CS" b="1" dirty="0" smtClean="0">
                <a:solidFill>
                  <a:srgbClr val="C00000"/>
                </a:solidFill>
              </a:rPr>
              <a:t>    izvještavanje </a:t>
            </a:r>
            <a:r>
              <a:rPr lang="sr-Latn-CS" b="1" dirty="0">
                <a:solidFill>
                  <a:srgbClr val="C00000"/>
                </a:solidFill>
              </a:rPr>
              <a:t>o kvalitetu </a:t>
            </a:r>
            <a:r>
              <a:rPr lang="sr-Latn-CS" b="1" dirty="0" smtClean="0">
                <a:solidFill>
                  <a:srgbClr val="C00000"/>
                </a:solidFill>
              </a:rPr>
              <a:t>života;</a:t>
            </a:r>
            <a:endParaRPr lang="en-US" b="1" dirty="0">
              <a:solidFill>
                <a:srgbClr val="C00000"/>
              </a:solidFill>
            </a:endParaRPr>
          </a:p>
          <a:p>
            <a:pPr marL="742950" lvl="1" indent="-285750" algn="just">
              <a:buFont typeface="Wingdings 2"/>
              <a:buChar char="P"/>
              <a:defRPr/>
            </a:pPr>
            <a:r>
              <a:rPr lang="sr-Latn-CS" b="1" dirty="0" smtClean="0">
                <a:solidFill>
                  <a:srgbClr val="C00000"/>
                </a:solidFill>
              </a:rPr>
              <a:t>Kroz </a:t>
            </a:r>
            <a:r>
              <a:rPr lang="sr-Latn-CS" b="1" dirty="0">
                <a:solidFill>
                  <a:srgbClr val="C00000"/>
                </a:solidFill>
              </a:rPr>
              <a:t>integraciju sa eksternim sistemima mreža eko-monitoringa</a:t>
            </a:r>
            <a:r>
              <a:rPr lang="sr-Latn-CS" b="1" dirty="0" smtClean="0">
                <a:solidFill>
                  <a:srgbClr val="C00000"/>
                </a:solidFill>
              </a:rPr>
              <a:t>.</a:t>
            </a:r>
          </a:p>
          <a:p>
            <a:pPr algn="just">
              <a:defRPr/>
            </a:pPr>
            <a:r>
              <a:rPr lang="sr-Latn-C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35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33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62000" y="914400"/>
            <a:ext cx="7924800" cy="4495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sr-Latn-CS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 2"/>
              <a:buChar char="?"/>
              <a:defRPr/>
            </a:pPr>
            <a:r>
              <a:rPr lang="sr-Latn-CS" b="1" dirty="0" smtClean="0">
                <a:solidFill>
                  <a:srgbClr val="002060"/>
                </a:solidFill>
              </a:rPr>
              <a:t>Osnovna </a:t>
            </a:r>
            <a:r>
              <a:rPr lang="sr-Latn-CS" b="1" u="sng" dirty="0">
                <a:solidFill>
                  <a:srgbClr val="002060"/>
                </a:solidFill>
              </a:rPr>
              <a:t>uloga</a:t>
            </a:r>
            <a:r>
              <a:rPr lang="sr-Latn-CS" b="1" dirty="0">
                <a:solidFill>
                  <a:srgbClr val="002060"/>
                </a:solidFill>
              </a:rPr>
              <a:t> </a:t>
            </a:r>
            <a:r>
              <a:rPr lang="sr-Latn-CS" b="1" u="sng" dirty="0">
                <a:solidFill>
                  <a:srgbClr val="002060"/>
                </a:solidFill>
              </a:rPr>
              <a:t>monitoringa</a:t>
            </a:r>
            <a:r>
              <a:rPr lang="sr-Latn-CS" b="1" dirty="0">
                <a:solidFill>
                  <a:srgbClr val="002060"/>
                </a:solidFill>
              </a:rPr>
              <a:t> je da kontinualno daje informacije </a:t>
            </a:r>
            <a:r>
              <a:rPr lang="sr-Latn-CS" b="1" dirty="0" smtClean="0">
                <a:solidFill>
                  <a:srgbClr val="002060"/>
                </a:solidFill>
              </a:rPr>
              <a:t>o promjenama </a:t>
            </a:r>
            <a:r>
              <a:rPr lang="sr-Latn-CS" b="1" dirty="0">
                <a:solidFill>
                  <a:srgbClr val="002060"/>
                </a:solidFill>
              </a:rPr>
              <a:t>življenja i kvalitetu života:</a:t>
            </a:r>
          </a:p>
          <a:p>
            <a:pPr lvl="1" algn="just"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742950" lvl="1" indent="-285750" algn="just">
              <a:buFont typeface="Wingdings 2"/>
              <a:buChar char="P"/>
              <a:defRPr/>
            </a:pPr>
            <a:r>
              <a:rPr lang="sr-Latn-CS" b="1" dirty="0" smtClean="0">
                <a:solidFill>
                  <a:srgbClr val="C00000"/>
                </a:solidFill>
              </a:rPr>
              <a:t>Da </a:t>
            </a:r>
            <a:r>
              <a:rPr lang="sr-Latn-CS" b="1" dirty="0">
                <a:solidFill>
                  <a:srgbClr val="C00000"/>
                </a:solidFill>
              </a:rPr>
              <a:t>li je kvalitet individualnog života bolji u toku </a:t>
            </a:r>
            <a:r>
              <a:rPr lang="sr-Latn-CS" b="1" dirty="0" smtClean="0">
                <a:solidFill>
                  <a:srgbClr val="C00000"/>
                </a:solidFill>
              </a:rPr>
              <a:t>vremenskog perioda</a:t>
            </a:r>
            <a:r>
              <a:rPr lang="sr-Latn-CS" b="1" dirty="0">
                <a:solidFill>
                  <a:srgbClr val="C00000"/>
                </a:solidFill>
              </a:rPr>
              <a:t>?; </a:t>
            </a:r>
            <a:endParaRPr lang="en-US" b="1" dirty="0">
              <a:solidFill>
                <a:srgbClr val="C00000"/>
              </a:solidFill>
            </a:endParaRPr>
          </a:p>
          <a:p>
            <a:pPr marL="742950" lvl="1" indent="-285750" algn="just">
              <a:buFont typeface="Wingdings 2"/>
              <a:buChar char="P"/>
              <a:defRPr/>
            </a:pPr>
            <a:r>
              <a:rPr lang="sr-Latn-CS" b="1" dirty="0" smtClean="0">
                <a:solidFill>
                  <a:srgbClr val="C00000"/>
                </a:solidFill>
              </a:rPr>
              <a:t>Kakav </a:t>
            </a:r>
            <a:r>
              <a:rPr lang="sr-Latn-CS" b="1" dirty="0">
                <a:solidFill>
                  <a:srgbClr val="C00000"/>
                </a:solidFill>
              </a:rPr>
              <a:t>je život u jednom društvu, regionu, gradu u poređenju sa drugim društvima, regionima, gradovima </a:t>
            </a:r>
            <a:r>
              <a:rPr lang="sr-Latn-CS" b="1" dirty="0" smtClean="0">
                <a:solidFill>
                  <a:srgbClr val="C00000"/>
                </a:solidFill>
              </a:rPr>
              <a:t>?;</a:t>
            </a:r>
          </a:p>
          <a:p>
            <a:pPr lvl="1" algn="just">
              <a:defRPr/>
            </a:pPr>
            <a:r>
              <a:rPr lang="sr-Latn-CS" b="1" dirty="0" smtClean="0">
                <a:solidFill>
                  <a:srgbClr val="C00000"/>
                </a:solidFill>
                <a:sym typeface="Wingdings 2"/>
              </a:rPr>
              <a:t> </a:t>
            </a:r>
            <a:r>
              <a:rPr lang="sr-Latn-CS" b="1" dirty="0" smtClean="0">
                <a:solidFill>
                  <a:srgbClr val="C00000"/>
                </a:solidFill>
              </a:rPr>
              <a:t>Kakve </a:t>
            </a:r>
            <a:r>
              <a:rPr lang="sr-Latn-CS" b="1" dirty="0">
                <a:solidFill>
                  <a:srgbClr val="C00000"/>
                </a:solidFill>
              </a:rPr>
              <a:t>su strukturne promjene i progres modernizacije </a:t>
            </a:r>
            <a:r>
              <a:rPr lang="sr-Latn-CS" b="1" dirty="0" smtClean="0">
                <a:solidFill>
                  <a:srgbClr val="C00000"/>
                </a:solidFill>
              </a:rPr>
              <a:t>društva?;</a:t>
            </a:r>
            <a:endParaRPr lang="en-US" b="1" dirty="0">
              <a:solidFill>
                <a:srgbClr val="C00000"/>
              </a:solidFill>
            </a:endParaRPr>
          </a:p>
          <a:p>
            <a:pPr lvl="1" algn="just">
              <a:defRPr/>
            </a:pPr>
            <a:r>
              <a:rPr lang="sr-Latn-CS" b="1" dirty="0" smtClean="0">
                <a:solidFill>
                  <a:srgbClr val="C00000"/>
                </a:solidFill>
                <a:sym typeface="Wingdings 2"/>
              </a:rPr>
              <a:t> </a:t>
            </a:r>
            <a:r>
              <a:rPr lang="sr-Latn-CS" b="1" dirty="0" smtClean="0">
                <a:solidFill>
                  <a:srgbClr val="C00000"/>
                </a:solidFill>
              </a:rPr>
              <a:t>Kako </a:t>
            </a:r>
            <a:r>
              <a:rPr lang="sr-Latn-CS" b="1" dirty="0">
                <a:solidFill>
                  <a:srgbClr val="C00000"/>
                </a:solidFill>
              </a:rPr>
              <a:t>se društvena struktura mijenja tokom vremena </a:t>
            </a:r>
            <a:r>
              <a:rPr lang="sr-Latn-CS" b="1" dirty="0" smtClean="0">
                <a:solidFill>
                  <a:srgbClr val="C00000"/>
                </a:solidFill>
              </a:rPr>
              <a:t>?;</a:t>
            </a:r>
            <a:endParaRPr lang="en-US" b="1" dirty="0">
              <a:solidFill>
                <a:srgbClr val="C00000"/>
              </a:solidFill>
            </a:endParaRPr>
          </a:p>
          <a:p>
            <a:pPr marL="742950" lvl="1" indent="-285750" algn="just">
              <a:buFont typeface="Wingdings 2"/>
              <a:buChar char="P"/>
              <a:defRPr/>
            </a:pPr>
            <a:r>
              <a:rPr lang="sr-Latn-CS" b="1" dirty="0" smtClean="0">
                <a:solidFill>
                  <a:srgbClr val="C00000"/>
                </a:solidFill>
              </a:rPr>
              <a:t>Kakva </a:t>
            </a:r>
            <a:r>
              <a:rPr lang="sr-Latn-CS" b="1" dirty="0">
                <a:solidFill>
                  <a:srgbClr val="C00000"/>
                </a:solidFill>
              </a:rPr>
              <a:t>je strukturna diferencijacija između društva regiona i td. </a:t>
            </a:r>
            <a:endParaRPr lang="sr-Latn-CS" b="1" dirty="0" smtClean="0">
              <a:solidFill>
                <a:srgbClr val="C00000"/>
              </a:solidFill>
            </a:endParaRPr>
          </a:p>
          <a:p>
            <a:pPr lvl="1" algn="just">
              <a:defRPr/>
            </a:pPr>
            <a:endParaRPr lang="sr-Latn-CS" b="1" dirty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sr-Latn-CS" b="1" dirty="0" smtClean="0">
                <a:solidFill>
                  <a:srgbClr val="002060"/>
                </a:solidFill>
              </a:rPr>
              <a:t>Dobijeni </a:t>
            </a:r>
            <a:r>
              <a:rPr lang="sr-Latn-CS" b="1" dirty="0">
                <a:solidFill>
                  <a:srgbClr val="002060"/>
                </a:solidFill>
              </a:rPr>
              <a:t>nalazi, podaci i informacije zasnovani su na činjenicama i osnova su za unapređenje kvaliteta života stanovišta</a:t>
            </a:r>
            <a:r>
              <a:rPr lang="sr-Latn-CS" b="1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defRPr/>
            </a:pPr>
            <a:endParaRPr lang="sr-Latn-CS" b="1" dirty="0" smtClean="0"/>
          </a:p>
          <a:p>
            <a:pPr lvl="1" algn="just">
              <a:defRPr/>
            </a:pP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5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914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04800" y="457200"/>
            <a:ext cx="8534400" cy="5410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sr-Latn-CS" b="1" dirty="0" smtClean="0"/>
          </a:p>
          <a:p>
            <a:pPr lvl="2">
              <a:defRPr/>
            </a:pPr>
            <a:r>
              <a:rPr lang="en-US" b="1" dirty="0" smtClean="0">
                <a:solidFill>
                  <a:srgbClr val="002060"/>
                </a:solidFill>
              </a:rPr>
              <a:t>8</a:t>
            </a:r>
            <a:r>
              <a:rPr lang="en-US" b="1" dirty="0">
                <a:solidFill>
                  <a:srgbClr val="002060"/>
                </a:solidFill>
              </a:rPr>
              <a:t>. </a:t>
            </a:r>
            <a:r>
              <a:rPr lang="sr-Latn-CS" b="1" dirty="0">
                <a:solidFill>
                  <a:srgbClr val="002060"/>
                </a:solidFill>
              </a:rPr>
              <a:t>ZAKLJUČNA RAZMATRANJA</a:t>
            </a:r>
            <a:endParaRPr lang="en-US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sr-Latn-CS" dirty="0"/>
              <a:t> </a:t>
            </a:r>
            <a:endParaRPr lang="en-US" b="1" dirty="0"/>
          </a:p>
          <a:p>
            <a:pPr lvl="2" algn="just">
              <a:defRPr/>
            </a:pPr>
            <a:r>
              <a:rPr lang="sr-Latn-CS" b="1" dirty="0">
                <a:solidFill>
                  <a:srgbClr val="C00000"/>
                </a:solidFill>
              </a:rPr>
              <a:t>Zaključna razmatranja mogu se iskazati kroz </a:t>
            </a:r>
            <a:r>
              <a:rPr lang="sr-Latn-CS" b="1" dirty="0" smtClean="0">
                <a:solidFill>
                  <a:srgbClr val="C00000"/>
                </a:solidFill>
              </a:rPr>
              <a:t>sledeća tri stava:</a:t>
            </a:r>
            <a:endParaRPr lang="en-US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sr-Latn-CS" b="1" dirty="0"/>
              <a:t> </a:t>
            </a:r>
            <a:endParaRPr lang="en-US" b="1" dirty="0"/>
          </a:p>
          <a:p>
            <a:pPr marL="285750" indent="-285750" algn="just">
              <a:buFont typeface="Wingdings 2"/>
              <a:buChar char="A"/>
              <a:defRPr/>
            </a:pPr>
            <a:r>
              <a:rPr lang="sr-Latn-CS" b="1" dirty="0" smtClean="0">
                <a:solidFill>
                  <a:srgbClr val="002060"/>
                </a:solidFill>
              </a:rPr>
              <a:t>Da </a:t>
            </a:r>
            <a:r>
              <a:rPr lang="sr-Latn-CS" b="1" dirty="0">
                <a:solidFill>
                  <a:srgbClr val="002060"/>
                </a:solidFill>
              </a:rPr>
              <a:t>bi </a:t>
            </a:r>
            <a:r>
              <a:rPr lang="sr-Latn-CS" b="1" u="sng" dirty="0">
                <a:solidFill>
                  <a:srgbClr val="002060"/>
                </a:solidFill>
              </a:rPr>
              <a:t>država</a:t>
            </a:r>
            <a:r>
              <a:rPr lang="sr-Latn-CS" b="1" dirty="0">
                <a:solidFill>
                  <a:srgbClr val="002060"/>
                </a:solidFill>
              </a:rPr>
              <a:t> </a:t>
            </a:r>
            <a:r>
              <a:rPr lang="sr-Latn-CS" b="1" u="sng" dirty="0">
                <a:solidFill>
                  <a:srgbClr val="002060"/>
                </a:solidFill>
              </a:rPr>
              <a:t>postala član</a:t>
            </a:r>
            <a:r>
              <a:rPr lang="sr-Latn-CS" b="1" dirty="0">
                <a:solidFill>
                  <a:srgbClr val="002060"/>
                </a:solidFill>
              </a:rPr>
              <a:t> </a:t>
            </a:r>
            <a:r>
              <a:rPr lang="sr-Latn-CS" b="1" u="sng" dirty="0">
                <a:solidFill>
                  <a:srgbClr val="002060"/>
                </a:solidFill>
              </a:rPr>
              <a:t>EU</a:t>
            </a:r>
            <a:r>
              <a:rPr lang="sr-Latn-CS" b="1" dirty="0">
                <a:solidFill>
                  <a:srgbClr val="002060"/>
                </a:solidFill>
              </a:rPr>
              <a:t>, potrebno je da </a:t>
            </a:r>
            <a:r>
              <a:rPr lang="sr-Latn-CS" b="1" dirty="0" smtClean="0">
                <a:solidFill>
                  <a:srgbClr val="002060"/>
                </a:solidFill>
              </a:rPr>
              <a:t>se u oblasti zaštite životne sredine </a:t>
            </a:r>
            <a:r>
              <a:rPr lang="sr-Latn-CS" b="1" u="sng" dirty="0" smtClean="0">
                <a:solidFill>
                  <a:srgbClr val="002060"/>
                </a:solidFill>
              </a:rPr>
              <a:t>izvrši</a:t>
            </a:r>
            <a:r>
              <a:rPr lang="sr-Latn-CS" b="1" dirty="0" smtClean="0">
                <a:solidFill>
                  <a:srgbClr val="002060"/>
                </a:solidFill>
              </a:rPr>
              <a:t> </a:t>
            </a:r>
            <a:r>
              <a:rPr lang="sr-Latn-CS" b="1" u="sng" dirty="0" smtClean="0">
                <a:solidFill>
                  <a:srgbClr val="002060"/>
                </a:solidFill>
              </a:rPr>
              <a:t>transponovanje</a:t>
            </a:r>
            <a:r>
              <a:rPr lang="sr-Latn-CS" b="1" dirty="0" smtClean="0">
                <a:solidFill>
                  <a:srgbClr val="002060"/>
                </a:solidFill>
              </a:rPr>
              <a:t> propisa i direktiva EU u državnu pravnu regulativu koja se mora primjenjivati (oko 700) raznih propisa.</a:t>
            </a:r>
            <a:endParaRPr lang="en-US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sr-Latn-CS" b="1" dirty="0">
                <a:solidFill>
                  <a:srgbClr val="002060"/>
                </a:solidFill>
              </a:rPr>
              <a:t> 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 2"/>
              <a:buChar char="A"/>
              <a:defRPr/>
            </a:pPr>
            <a:r>
              <a:rPr lang="sr-Latn-CS" b="1" dirty="0" smtClean="0">
                <a:solidFill>
                  <a:srgbClr val="002060"/>
                </a:solidFill>
              </a:rPr>
              <a:t>Za </a:t>
            </a:r>
            <a:r>
              <a:rPr lang="sr-Latn-CS" b="1" u="sng" dirty="0" smtClean="0">
                <a:solidFill>
                  <a:srgbClr val="002060"/>
                </a:solidFill>
              </a:rPr>
              <a:t>mjerenje</a:t>
            </a:r>
            <a:r>
              <a:rPr lang="sr-Latn-CS" b="1" dirty="0" smtClean="0">
                <a:solidFill>
                  <a:srgbClr val="002060"/>
                </a:solidFill>
              </a:rPr>
              <a:t> </a:t>
            </a:r>
            <a:r>
              <a:rPr lang="sr-Latn-CS" b="1" u="sng" dirty="0" smtClean="0">
                <a:solidFill>
                  <a:srgbClr val="002060"/>
                </a:solidFill>
              </a:rPr>
              <a:t>(objektivnih</a:t>
            </a:r>
            <a:r>
              <a:rPr lang="sr-Latn-CS" b="1" dirty="0" smtClean="0">
                <a:solidFill>
                  <a:srgbClr val="002060"/>
                </a:solidFill>
              </a:rPr>
              <a:t> i  </a:t>
            </a:r>
            <a:r>
              <a:rPr lang="sr-Latn-CS" b="1" u="sng" dirty="0">
                <a:solidFill>
                  <a:srgbClr val="002060"/>
                </a:solidFill>
              </a:rPr>
              <a:t>subjektivnih</a:t>
            </a:r>
            <a:r>
              <a:rPr lang="sr-Latn-CS" b="1" dirty="0" smtClean="0">
                <a:solidFill>
                  <a:srgbClr val="002060"/>
                </a:solidFill>
              </a:rPr>
              <a:t>) indikatora kvaliteta života u životnoj sredini uz primjenu međunarodnih standarda, potrebna je osnovna </a:t>
            </a:r>
            <a:r>
              <a:rPr lang="sr-Latn-CS" b="1" u="sng" dirty="0" smtClean="0">
                <a:solidFill>
                  <a:srgbClr val="002060"/>
                </a:solidFill>
              </a:rPr>
              <a:t>infrastruktura</a:t>
            </a:r>
            <a:r>
              <a:rPr lang="sr-Latn-CS" b="1" dirty="0" smtClean="0">
                <a:solidFill>
                  <a:srgbClr val="002060"/>
                </a:solidFill>
              </a:rPr>
              <a:t> (strukovne institucije, informaciono-komunikacioni sistem, obučeni kadrovi i materijalna sredstva). </a:t>
            </a:r>
            <a:endParaRPr lang="en-US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sr-Latn-CS" b="1" dirty="0">
                <a:solidFill>
                  <a:srgbClr val="002060"/>
                </a:solidFill>
              </a:rPr>
              <a:t> 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 2"/>
              <a:buChar char="A"/>
              <a:defRPr/>
            </a:pPr>
            <a:r>
              <a:rPr lang="sr-Latn-CS" b="1" dirty="0" smtClean="0">
                <a:solidFill>
                  <a:srgbClr val="002060"/>
                </a:solidFill>
              </a:rPr>
              <a:t>Na osnovu predhodna dva stava, ukazuje se na potrebu za </a:t>
            </a:r>
            <a:r>
              <a:rPr lang="sr-Latn-CS" b="1" u="sng" dirty="0" smtClean="0">
                <a:solidFill>
                  <a:srgbClr val="002060"/>
                </a:solidFill>
              </a:rPr>
              <a:t>uspostavljanje integralnog</a:t>
            </a:r>
            <a:r>
              <a:rPr lang="sr-Latn-CS" b="1" dirty="0" smtClean="0">
                <a:solidFill>
                  <a:srgbClr val="002060"/>
                </a:solidFill>
              </a:rPr>
              <a:t> </a:t>
            </a:r>
            <a:r>
              <a:rPr lang="sr-Latn-CS" b="1" u="sng" dirty="0" smtClean="0">
                <a:solidFill>
                  <a:srgbClr val="002060"/>
                </a:solidFill>
              </a:rPr>
              <a:t>monitoringa</a:t>
            </a:r>
            <a:r>
              <a:rPr lang="sr-Latn-CS" b="1" dirty="0" smtClean="0">
                <a:solidFill>
                  <a:srgbClr val="002060"/>
                </a:solidFill>
              </a:rPr>
              <a:t> tj.  stalnog </a:t>
            </a:r>
            <a:r>
              <a:rPr lang="sr-Latn-CS" b="1" u="sng" dirty="0" smtClean="0">
                <a:solidFill>
                  <a:srgbClr val="002060"/>
                </a:solidFill>
              </a:rPr>
              <a:t>uvida</a:t>
            </a:r>
            <a:r>
              <a:rPr lang="sr-Latn-CS" b="1" dirty="0" smtClean="0">
                <a:solidFill>
                  <a:srgbClr val="002060"/>
                </a:solidFill>
              </a:rPr>
              <a:t> </a:t>
            </a:r>
            <a:r>
              <a:rPr lang="sr-Latn-CS" b="1" u="sng" dirty="0" smtClean="0">
                <a:solidFill>
                  <a:srgbClr val="002060"/>
                </a:solidFill>
              </a:rPr>
              <a:t>nad</a:t>
            </a:r>
            <a:r>
              <a:rPr lang="sr-Latn-CS" b="1" dirty="0" smtClean="0">
                <a:solidFill>
                  <a:srgbClr val="002060"/>
                </a:solidFill>
              </a:rPr>
              <a:t> </a:t>
            </a:r>
            <a:r>
              <a:rPr lang="sr-Latn-CS" b="1" u="sng" dirty="0" smtClean="0">
                <a:solidFill>
                  <a:srgbClr val="002060"/>
                </a:solidFill>
              </a:rPr>
              <a:t>stanjem</a:t>
            </a:r>
            <a:r>
              <a:rPr lang="sr-Latn-CS" b="1" dirty="0" smtClean="0">
                <a:solidFill>
                  <a:srgbClr val="002060"/>
                </a:solidFill>
              </a:rPr>
              <a:t> </a:t>
            </a:r>
            <a:r>
              <a:rPr lang="sr-Latn-CS" b="1" u="sng" dirty="0" smtClean="0">
                <a:solidFill>
                  <a:srgbClr val="002060"/>
                </a:solidFill>
              </a:rPr>
              <a:t>kvaliteta</a:t>
            </a:r>
            <a:r>
              <a:rPr lang="sr-Latn-CS" b="1" dirty="0" smtClean="0">
                <a:solidFill>
                  <a:srgbClr val="002060"/>
                </a:solidFill>
              </a:rPr>
              <a:t>  u životnoj sredini na lokalnom, regionalnom ili državnom nivou, </a:t>
            </a:r>
            <a:r>
              <a:rPr lang="sr-Latn-CS" b="1" u="sng" dirty="0" smtClean="0">
                <a:solidFill>
                  <a:srgbClr val="002060"/>
                </a:solidFill>
              </a:rPr>
              <a:t>radi</a:t>
            </a:r>
            <a:r>
              <a:rPr lang="sr-Latn-CS" b="1" dirty="0" smtClean="0">
                <a:solidFill>
                  <a:srgbClr val="002060"/>
                </a:solidFill>
              </a:rPr>
              <a:t> </a:t>
            </a:r>
            <a:r>
              <a:rPr lang="sr-Latn-CS" b="1" u="sng" dirty="0" smtClean="0">
                <a:solidFill>
                  <a:srgbClr val="002060"/>
                </a:solidFill>
              </a:rPr>
              <a:t>unapređenja kvaliteta života</a:t>
            </a:r>
            <a:r>
              <a:rPr lang="sr-Latn-CS" b="1" dirty="0" smtClean="0">
                <a:solidFill>
                  <a:srgbClr val="002060"/>
                </a:solidFill>
              </a:rPr>
              <a:t>. 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5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39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2590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89881" y="2895600"/>
            <a:ext cx="647700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sr-Latn-CS" sz="4000" dirty="0">
                <a:solidFill>
                  <a:srgbClr val="C00000"/>
                </a:solidFill>
              </a:rPr>
              <a:t>      </a:t>
            </a:r>
            <a:r>
              <a:rPr lang="sr-Latn-CS" sz="4000" b="1" dirty="0">
                <a:solidFill>
                  <a:srgbClr val="C00000"/>
                </a:solidFill>
              </a:rPr>
              <a:t>HVALA NA PAŽNJI !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685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45910" y="228600"/>
            <a:ext cx="8445690" cy="6324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 algn="just"/>
            <a:endParaRPr lang="sr-Latn-CS" b="1" dirty="0" smtClean="0">
              <a:solidFill>
                <a:srgbClr val="002060"/>
              </a:solidFill>
            </a:endParaRPr>
          </a:p>
          <a:p>
            <a:pPr marL="800100" lvl="1" indent="-342900" algn="just">
              <a:buAutoNum type="arabicPeriod"/>
            </a:pPr>
            <a:r>
              <a:rPr lang="sr-Latn-CS" b="1" dirty="0" smtClean="0">
                <a:solidFill>
                  <a:srgbClr val="002060"/>
                </a:solidFill>
              </a:rPr>
              <a:t>OPŠTE</a:t>
            </a:r>
          </a:p>
          <a:p>
            <a:pPr lvl="1" algn="just"/>
            <a:endParaRPr lang="sr-Latn-CS" b="1" dirty="0">
              <a:solidFill>
                <a:srgbClr val="002060"/>
              </a:solidFill>
            </a:endParaRPr>
          </a:p>
          <a:p>
            <a:pPr marL="742950" lvl="1" indent="-285750" algn="just">
              <a:buFont typeface="Wingdings 2"/>
              <a:buChar char="A"/>
            </a:pPr>
            <a:r>
              <a:rPr lang="sr-Latn-CS" b="1" dirty="0" smtClean="0">
                <a:solidFill>
                  <a:srgbClr val="002060"/>
                </a:solidFill>
              </a:rPr>
              <a:t>Države </a:t>
            </a:r>
            <a:r>
              <a:rPr lang="sr-Latn-CS" b="1" dirty="0">
                <a:solidFill>
                  <a:srgbClr val="002060"/>
                </a:solidFill>
              </a:rPr>
              <a:t>potencijalne članice </a:t>
            </a:r>
            <a:r>
              <a:rPr lang="sr-Latn-CS" b="1" dirty="0" smtClean="0">
                <a:solidFill>
                  <a:srgbClr val="002060"/>
                </a:solidFill>
              </a:rPr>
              <a:t>EU sagledavaju </a:t>
            </a:r>
            <a:r>
              <a:rPr lang="sr-Latn-CS" b="1" dirty="0">
                <a:solidFill>
                  <a:srgbClr val="002060"/>
                </a:solidFill>
              </a:rPr>
              <a:t>obaveze, koje proizilaze iz transponovanja </a:t>
            </a:r>
            <a:r>
              <a:rPr lang="sr-Latn-CS" b="1" dirty="0" smtClean="0">
                <a:solidFill>
                  <a:srgbClr val="002060"/>
                </a:solidFill>
              </a:rPr>
              <a:t>i implementacije EU propisa zaštite životne sredine, </a:t>
            </a:r>
            <a:r>
              <a:rPr lang="sr-Latn-CS" b="1" dirty="0">
                <a:solidFill>
                  <a:srgbClr val="002060"/>
                </a:solidFill>
              </a:rPr>
              <a:t>u </a:t>
            </a:r>
            <a:r>
              <a:rPr lang="sr-Latn-CS" b="1" dirty="0" smtClean="0">
                <a:solidFill>
                  <a:srgbClr val="002060"/>
                </a:solidFill>
              </a:rPr>
              <a:t>zakonodavstvo te države. </a:t>
            </a:r>
          </a:p>
          <a:p>
            <a:pPr lvl="1" algn="just"/>
            <a:endParaRPr lang="sr-Latn-CS" b="1" dirty="0" smtClean="0">
              <a:solidFill>
                <a:srgbClr val="002060"/>
              </a:solidFill>
            </a:endParaRPr>
          </a:p>
          <a:p>
            <a:pPr marL="742950" lvl="1" indent="-285750" algn="just">
              <a:buFont typeface="Wingdings 2"/>
              <a:buChar char="?"/>
            </a:pPr>
            <a:r>
              <a:rPr lang="sr-Latn-CS" b="1" u="sng" dirty="0" smtClean="0">
                <a:solidFill>
                  <a:srgbClr val="C00000"/>
                </a:solidFill>
                <a:sym typeface="Wingdings 2"/>
              </a:rPr>
              <a:t>Zahtjevi za </a:t>
            </a:r>
            <a:r>
              <a:rPr lang="sr-Latn-CS" b="1" u="sng" dirty="0" smtClean="0">
                <a:solidFill>
                  <a:srgbClr val="C00000"/>
                </a:solidFill>
              </a:rPr>
              <a:t>državu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C00000"/>
                </a:solidFill>
              </a:rPr>
              <a:t>potencijalnu</a:t>
            </a:r>
            <a:r>
              <a:rPr lang="sr-Latn-CS" b="1" dirty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C00000"/>
                </a:solidFill>
              </a:rPr>
              <a:t>članicu </a:t>
            </a:r>
            <a:r>
              <a:rPr lang="sr-Latn-CS" b="1" u="sng" dirty="0" smtClean="0">
                <a:solidFill>
                  <a:srgbClr val="C00000"/>
                </a:solidFill>
              </a:rPr>
              <a:t>EU:</a:t>
            </a:r>
          </a:p>
          <a:p>
            <a:pPr lvl="1" algn="just"/>
            <a:endParaRPr lang="sr-Latn-CS" b="1" dirty="0">
              <a:solidFill>
                <a:srgbClr val="C00000"/>
              </a:solidFill>
            </a:endParaRP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sr-Latn-CS" b="1" dirty="0" smtClean="0">
                <a:solidFill>
                  <a:srgbClr val="002060"/>
                </a:solidFill>
              </a:rPr>
              <a:t>Poboljšanje </a:t>
            </a:r>
            <a:r>
              <a:rPr lang="sr-Latn-CS" b="1" dirty="0">
                <a:solidFill>
                  <a:srgbClr val="002060"/>
                </a:solidFill>
              </a:rPr>
              <a:t>i proširenje mreže vodosnabdijevanja; </a:t>
            </a:r>
            <a:endParaRPr lang="en-US" sz="2400" b="1" dirty="0">
              <a:solidFill>
                <a:srgbClr val="002060"/>
              </a:solidFill>
            </a:endParaRP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sr-Latn-CS" b="1" dirty="0" smtClean="0">
                <a:solidFill>
                  <a:srgbClr val="002060"/>
                </a:solidFill>
              </a:rPr>
              <a:t>Poboljšanje </a:t>
            </a:r>
            <a:r>
              <a:rPr lang="sr-Latn-CS" b="1" dirty="0">
                <a:solidFill>
                  <a:srgbClr val="002060"/>
                </a:solidFill>
              </a:rPr>
              <a:t>i proširenje mreže kanalizacije i otpadne </a:t>
            </a:r>
            <a:r>
              <a:rPr lang="sr-Latn-CS" b="1" dirty="0" smtClean="0">
                <a:solidFill>
                  <a:srgbClr val="002060"/>
                </a:solidFill>
              </a:rPr>
              <a:t>vode i </a:t>
            </a:r>
            <a:r>
              <a:rPr lang="sr-Latn-CS" b="1" dirty="0">
                <a:solidFill>
                  <a:srgbClr val="002060"/>
                </a:solidFill>
              </a:rPr>
              <a:t>izgradnja postrojenja za tretman otpadnih voda;</a:t>
            </a:r>
            <a:endParaRPr lang="en-US" sz="2400" b="1" dirty="0">
              <a:solidFill>
                <a:srgbClr val="002060"/>
              </a:solidFill>
            </a:endParaRP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sr-Latn-CS" b="1" dirty="0" smtClean="0">
                <a:solidFill>
                  <a:srgbClr val="002060"/>
                </a:solidFill>
              </a:rPr>
              <a:t>Redukciju </a:t>
            </a:r>
            <a:r>
              <a:rPr lang="sr-Latn-CS" b="1" dirty="0">
                <a:solidFill>
                  <a:srgbClr val="002060"/>
                </a:solidFill>
              </a:rPr>
              <a:t>emisija zagađujućih materija u </a:t>
            </a:r>
            <a:r>
              <a:rPr lang="sr-Latn-CS" b="1" dirty="0" smtClean="0">
                <a:solidFill>
                  <a:srgbClr val="002060"/>
                </a:solidFill>
              </a:rPr>
              <a:t>vazduh iz </a:t>
            </a:r>
            <a:r>
              <a:rPr lang="sr-Latn-CS" b="1" dirty="0">
                <a:solidFill>
                  <a:srgbClr val="002060"/>
                </a:solidFill>
              </a:rPr>
              <a:t>velikih postrojenja za </a:t>
            </a:r>
            <a:r>
              <a:rPr lang="sr-Latn-CS" b="1" dirty="0" smtClean="0">
                <a:solidFill>
                  <a:srgbClr val="002060"/>
                </a:solidFill>
              </a:rPr>
              <a:t>proizvodnju i sagorijevanje</a:t>
            </a:r>
            <a:r>
              <a:rPr lang="sr-Latn-CS" b="1" dirty="0">
                <a:solidFill>
                  <a:srgbClr val="002060"/>
                </a:solidFill>
              </a:rPr>
              <a:t>;</a:t>
            </a:r>
            <a:endParaRPr lang="en-US" sz="2400" b="1" dirty="0">
              <a:solidFill>
                <a:srgbClr val="002060"/>
              </a:solidFill>
            </a:endParaRP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sr-Latn-CS" b="1" dirty="0">
                <a:solidFill>
                  <a:srgbClr val="002060"/>
                </a:solidFill>
              </a:rPr>
              <a:t>Poboljšanje kvaliteta vazduha, naročito u urbanim centrima;</a:t>
            </a:r>
            <a:endParaRPr lang="en-US" sz="2400" b="1" dirty="0">
              <a:solidFill>
                <a:srgbClr val="002060"/>
              </a:solidFill>
            </a:endParaRP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sr-Latn-CS" b="1" dirty="0">
                <a:solidFill>
                  <a:srgbClr val="002060"/>
                </a:solidFill>
              </a:rPr>
              <a:t>Kontrola i sprečavanje emisija opasnih materija iz postrojenja i minimiziranje rizika od nastajanja akcidenata;</a:t>
            </a:r>
            <a:endParaRPr lang="en-US" sz="2400" b="1" dirty="0">
              <a:solidFill>
                <a:srgbClr val="002060"/>
              </a:solidFill>
            </a:endParaRP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sr-Latn-CS" b="1" dirty="0">
                <a:solidFill>
                  <a:srgbClr val="002060"/>
                </a:solidFill>
              </a:rPr>
              <a:t>S</a:t>
            </a:r>
            <a:r>
              <a:rPr lang="sr-Latn-CS" b="1" dirty="0" smtClean="0">
                <a:solidFill>
                  <a:srgbClr val="002060"/>
                </a:solidFill>
              </a:rPr>
              <a:t>akupljanje</a:t>
            </a:r>
            <a:r>
              <a:rPr lang="sr-Latn-CS" b="1" dirty="0">
                <a:solidFill>
                  <a:srgbClr val="002060"/>
                </a:solidFill>
              </a:rPr>
              <a:t>, tretman, odlaganje otpada iz domaćinstva, </a:t>
            </a:r>
            <a:r>
              <a:rPr lang="sr-Latn-CS" b="1" dirty="0" smtClean="0">
                <a:solidFill>
                  <a:srgbClr val="002060"/>
                </a:solidFill>
              </a:rPr>
              <a:t>industrije, medicinskih ustanova a </a:t>
            </a:r>
            <a:r>
              <a:rPr lang="sr-Latn-CS" b="1" dirty="0">
                <a:solidFill>
                  <a:srgbClr val="002060"/>
                </a:solidFill>
              </a:rPr>
              <a:t>posebno opasnog otpada;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4572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3400" y="838200"/>
            <a:ext cx="8229600" cy="457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 algn="just">
              <a:defRPr/>
            </a:pPr>
            <a:endParaRPr lang="en-US" b="1" dirty="0"/>
          </a:p>
          <a:p>
            <a:pPr marL="1200150" lvl="2" indent="-285750" algn="just">
              <a:buFont typeface="Wingdings" pitchFamily="2" charset="2"/>
              <a:buChar char="ü"/>
              <a:defRPr/>
            </a:pPr>
            <a:r>
              <a:rPr lang="sr-Latn-CS" b="1" dirty="0">
                <a:solidFill>
                  <a:srgbClr val="002060"/>
                </a:solidFill>
              </a:rPr>
              <a:t>Čišćenje kontaminiranog zemljišta i zagađenih </a:t>
            </a:r>
            <a:r>
              <a:rPr lang="sr-Latn-CS" b="1" dirty="0" smtClean="0">
                <a:solidFill>
                  <a:srgbClr val="002060"/>
                </a:solidFill>
              </a:rPr>
              <a:t>rijeka;</a:t>
            </a:r>
            <a:endParaRPr lang="en-US" sz="2400" b="1" dirty="0">
              <a:solidFill>
                <a:srgbClr val="002060"/>
              </a:solidFill>
            </a:endParaRPr>
          </a:p>
          <a:p>
            <a:pPr marL="1200150" lvl="2" indent="-285750" algn="just">
              <a:buFont typeface="Wingdings" pitchFamily="2" charset="2"/>
              <a:buChar char="ü"/>
              <a:defRPr/>
            </a:pPr>
            <a:r>
              <a:rPr lang="sr-Latn-CS" b="1" dirty="0" smtClean="0">
                <a:solidFill>
                  <a:srgbClr val="002060"/>
                </a:solidFill>
              </a:rPr>
              <a:t>Zaštitu </a:t>
            </a:r>
            <a:r>
              <a:rPr lang="sr-Latn-CS" b="1" dirty="0">
                <a:solidFill>
                  <a:srgbClr val="002060"/>
                </a:solidFill>
              </a:rPr>
              <a:t>eko-sistema, staništa i zaštićenih vrsta od </a:t>
            </a:r>
            <a:r>
              <a:rPr lang="sr-Latn-CS" b="1" dirty="0" smtClean="0">
                <a:solidFill>
                  <a:srgbClr val="002060"/>
                </a:solidFill>
              </a:rPr>
              <a:t>ekološkog </a:t>
            </a:r>
            <a:r>
              <a:rPr lang="sr-Latn-CS" b="1" dirty="0">
                <a:solidFill>
                  <a:srgbClr val="002060"/>
                </a:solidFill>
              </a:rPr>
              <a:t>pritiska;</a:t>
            </a:r>
            <a:endParaRPr lang="en-US" sz="2400" b="1" dirty="0">
              <a:solidFill>
                <a:srgbClr val="002060"/>
              </a:solidFill>
            </a:endParaRPr>
          </a:p>
          <a:p>
            <a:pPr marL="1200150" lvl="2" indent="-285750" algn="just">
              <a:buFont typeface="Wingdings" pitchFamily="2" charset="2"/>
              <a:buChar char="ü"/>
              <a:defRPr/>
            </a:pPr>
            <a:r>
              <a:rPr lang="sr-Latn-CS" b="1" dirty="0">
                <a:solidFill>
                  <a:srgbClr val="002060"/>
                </a:solidFill>
              </a:rPr>
              <a:t>Redukovanje emisije gasova iz saobraćaja (putničkog i transportnog);</a:t>
            </a:r>
            <a:endParaRPr lang="en-US" sz="2400" b="1" dirty="0">
              <a:solidFill>
                <a:srgbClr val="002060"/>
              </a:solidFill>
            </a:endParaRPr>
          </a:p>
          <a:p>
            <a:pPr marL="1200150" lvl="2" indent="-285750" algn="just">
              <a:buFont typeface="Wingdings" pitchFamily="2" charset="2"/>
              <a:buChar char="ü"/>
              <a:defRPr/>
            </a:pPr>
            <a:r>
              <a:rPr lang="sr-Latn-CS" b="1" dirty="0" smtClean="0">
                <a:solidFill>
                  <a:srgbClr val="002060"/>
                </a:solidFill>
              </a:rPr>
              <a:t>Redukovanje emisije </a:t>
            </a:r>
            <a:r>
              <a:rPr lang="sr-Latn-CS" b="1" dirty="0">
                <a:solidFill>
                  <a:srgbClr val="002060"/>
                </a:solidFill>
              </a:rPr>
              <a:t>zagađujućih materija iz sektora kao što su velika industrijska postrojenja i poljoprivreda.</a:t>
            </a:r>
            <a:endParaRPr lang="en-US" sz="2400" b="1" dirty="0">
              <a:solidFill>
                <a:srgbClr val="002060"/>
              </a:solidFill>
            </a:endParaRPr>
          </a:p>
          <a:p>
            <a:pPr algn="just">
              <a:defRPr/>
            </a:pPr>
            <a:endParaRPr lang="en-US" dirty="0">
              <a:solidFill>
                <a:srgbClr val="002060"/>
              </a:solidFill>
            </a:endParaRPr>
          </a:p>
          <a:p>
            <a:pPr lvl="1" algn="just">
              <a:defRPr/>
            </a:pPr>
            <a:r>
              <a:rPr lang="sr-Latn-CS" b="1" dirty="0" smtClean="0">
                <a:solidFill>
                  <a:srgbClr val="002060"/>
                </a:solidFill>
              </a:rPr>
              <a:t> </a:t>
            </a:r>
          </a:p>
          <a:p>
            <a:pPr marL="742950" lvl="1" indent="-285750" algn="just">
              <a:buFont typeface="Wingdings 2"/>
              <a:buChar char="A"/>
              <a:defRPr/>
            </a:pPr>
            <a:r>
              <a:rPr lang="sr-Latn-CS" b="1" u="sng" dirty="0" smtClean="0">
                <a:solidFill>
                  <a:srgbClr val="C00000"/>
                </a:solidFill>
              </a:rPr>
              <a:t>Potencijalna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Latn-CS" b="1" u="sng" dirty="0" smtClean="0">
                <a:solidFill>
                  <a:srgbClr val="C00000"/>
                </a:solidFill>
              </a:rPr>
              <a:t>članica</a:t>
            </a:r>
            <a:r>
              <a:rPr lang="sr-Latn-CS" b="1" dirty="0" smtClean="0">
                <a:solidFill>
                  <a:srgbClr val="C00000"/>
                </a:solidFill>
              </a:rPr>
              <a:t> EU, treba da </a:t>
            </a:r>
            <a:r>
              <a:rPr lang="sr-Latn-CS" b="1" u="sng" dirty="0" smtClean="0">
                <a:solidFill>
                  <a:srgbClr val="C00000"/>
                </a:solidFill>
              </a:rPr>
              <a:t>koristiti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Latn-CS" b="1" u="sng" dirty="0" smtClean="0">
                <a:solidFill>
                  <a:srgbClr val="C00000"/>
                </a:solidFill>
              </a:rPr>
              <a:t>pozitivna iskustava </a:t>
            </a:r>
            <a:r>
              <a:rPr lang="sr-Latn-CS" b="1" dirty="0" smtClean="0">
                <a:solidFill>
                  <a:srgbClr val="C00000"/>
                </a:solidFill>
              </a:rPr>
              <a:t>država </a:t>
            </a:r>
            <a:r>
              <a:rPr lang="sr-Latn-CS" b="1" dirty="0">
                <a:solidFill>
                  <a:srgbClr val="C00000"/>
                </a:solidFill>
              </a:rPr>
              <a:t>koje su prošle taj </a:t>
            </a:r>
            <a:r>
              <a:rPr lang="sr-Latn-CS" b="1" dirty="0" smtClean="0">
                <a:solidFill>
                  <a:srgbClr val="C00000"/>
                </a:solidFill>
              </a:rPr>
              <a:t>put, </a:t>
            </a:r>
            <a:r>
              <a:rPr lang="sr-Latn-CS" b="1" dirty="0">
                <a:solidFill>
                  <a:srgbClr val="C00000"/>
                </a:solidFill>
              </a:rPr>
              <a:t>kao i </a:t>
            </a:r>
            <a:r>
              <a:rPr lang="sr-Latn-CS" b="1" u="sng" dirty="0">
                <a:solidFill>
                  <a:srgbClr val="C00000"/>
                </a:solidFill>
              </a:rPr>
              <a:t>primjere</a:t>
            </a:r>
            <a:r>
              <a:rPr lang="sr-Latn-CS" b="1" dirty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C00000"/>
                </a:solidFill>
              </a:rPr>
              <a:t>negativnih</a:t>
            </a:r>
            <a:r>
              <a:rPr lang="sr-Latn-CS" b="1" dirty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C00000"/>
                </a:solidFill>
              </a:rPr>
              <a:t>iskustava </a:t>
            </a:r>
            <a:r>
              <a:rPr lang="sr-Latn-CS" b="1" dirty="0">
                <a:solidFill>
                  <a:srgbClr val="C00000"/>
                </a:solidFill>
              </a:rPr>
              <a:t>koja će pomoći da se izbjegnu nepovoljne situacije. 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8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334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990600"/>
            <a:ext cx="8245522" cy="457200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Latn-CS" dirty="0"/>
              <a:t> </a:t>
            </a:r>
            <a:endParaRPr lang="en-US" dirty="0"/>
          </a:p>
          <a:p>
            <a:r>
              <a:rPr lang="sr-Latn-CS" dirty="0"/>
              <a:t> </a:t>
            </a:r>
          </a:p>
          <a:p>
            <a:pPr lvl="1" algn="just"/>
            <a:endParaRPr lang="sr-Latn-CS" b="1" dirty="0" smtClean="0"/>
          </a:p>
          <a:p>
            <a:pPr marL="285750" indent="-285750" algn="just">
              <a:buFont typeface="Wingdings 2"/>
              <a:buChar char="?"/>
            </a:pPr>
            <a:r>
              <a:rPr lang="sr-Latn-CS" b="1" u="sng" dirty="0" smtClean="0">
                <a:solidFill>
                  <a:srgbClr val="C00000"/>
                </a:solidFill>
              </a:rPr>
              <a:t>Generalno,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C00000"/>
                </a:solidFill>
              </a:rPr>
              <a:t>negativne posledice</a:t>
            </a:r>
            <a:r>
              <a:rPr lang="sr-Latn-CS" b="1" dirty="0">
                <a:solidFill>
                  <a:srgbClr val="C00000"/>
                </a:solidFill>
              </a:rPr>
              <a:t> na životnu sredinu, mogu se svrstati u </a:t>
            </a:r>
            <a:r>
              <a:rPr lang="sr-Latn-CS" b="1" dirty="0" smtClean="0">
                <a:solidFill>
                  <a:srgbClr val="C00000"/>
                </a:solidFill>
              </a:rPr>
              <a:t>tri </a:t>
            </a:r>
            <a:r>
              <a:rPr lang="sr-Latn-CS" b="1" dirty="0">
                <a:solidFill>
                  <a:srgbClr val="C00000"/>
                </a:solidFill>
              </a:rPr>
              <a:t>kategorije:</a:t>
            </a:r>
            <a:endParaRPr lang="en-US" b="1" dirty="0">
              <a:solidFill>
                <a:srgbClr val="C00000"/>
              </a:solidFill>
            </a:endParaRPr>
          </a:p>
          <a:p>
            <a:pPr lvl="2" algn="just"/>
            <a:endParaRPr lang="sr-Latn-CS" b="1" dirty="0">
              <a:solidFill>
                <a:srgbClr val="0070C0"/>
              </a:solidFill>
            </a:endParaRPr>
          </a:p>
          <a:p>
            <a:pPr marL="800100" lvl="1" indent="-342900" algn="just">
              <a:buAutoNum type="arabicPeriod"/>
            </a:pPr>
            <a:r>
              <a:rPr lang="sr-Latn-CS" b="1" dirty="0" smtClean="0">
                <a:solidFill>
                  <a:srgbClr val="002060"/>
                </a:solidFill>
              </a:rPr>
              <a:t>Povećano </a:t>
            </a:r>
            <a:r>
              <a:rPr lang="sr-Latn-CS" b="1" dirty="0">
                <a:solidFill>
                  <a:srgbClr val="002060"/>
                </a:solidFill>
              </a:rPr>
              <a:t>prisustvo zagađujućih materija koje su u </a:t>
            </a:r>
            <a:r>
              <a:rPr lang="sr-Latn-CS" b="1" dirty="0" smtClean="0">
                <a:solidFill>
                  <a:srgbClr val="002060"/>
                </a:solidFill>
              </a:rPr>
              <a:t>biosferi kao posledica starih - prljavih tehnologija;</a:t>
            </a:r>
          </a:p>
          <a:p>
            <a:pPr algn="just"/>
            <a:endParaRPr lang="en-US" b="1" dirty="0">
              <a:solidFill>
                <a:srgbClr val="002060"/>
              </a:solidFill>
            </a:endParaRPr>
          </a:p>
          <a:p>
            <a:pPr lvl="1" algn="just"/>
            <a:r>
              <a:rPr lang="sr-Latn-CS" b="1" dirty="0" smtClean="0">
                <a:solidFill>
                  <a:srgbClr val="002060"/>
                </a:solidFill>
              </a:rPr>
              <a:t>2. Oštećenje </a:t>
            </a:r>
            <a:r>
              <a:rPr lang="sr-Latn-CS" b="1" dirty="0">
                <a:solidFill>
                  <a:srgbClr val="002060"/>
                </a:solidFill>
              </a:rPr>
              <a:t>životne sredine, koje se </a:t>
            </a:r>
            <a:r>
              <a:rPr lang="sr-Latn-CS" b="1" dirty="0" smtClean="0">
                <a:solidFill>
                  <a:srgbClr val="002060"/>
                </a:solidFill>
              </a:rPr>
              <a:t>sanira ulaganjem materijalnih </a:t>
            </a:r>
          </a:p>
          <a:p>
            <a:pPr lvl="1" algn="just"/>
            <a:r>
              <a:rPr lang="sr-Latn-CS" b="1" dirty="0" smtClean="0">
                <a:solidFill>
                  <a:srgbClr val="002060"/>
                </a:solidFill>
              </a:rPr>
              <a:t>    sredstava i rada;</a:t>
            </a:r>
          </a:p>
          <a:p>
            <a:pPr lvl="1" algn="just"/>
            <a:endParaRPr lang="sr-Latn-CS" b="1" dirty="0">
              <a:solidFill>
                <a:srgbClr val="002060"/>
              </a:solidFill>
            </a:endParaRPr>
          </a:p>
          <a:p>
            <a:pPr lvl="1" algn="just"/>
            <a:r>
              <a:rPr lang="sr-Latn-CS" b="1" dirty="0" smtClean="0">
                <a:solidFill>
                  <a:srgbClr val="002060"/>
                </a:solidFill>
              </a:rPr>
              <a:t>3. Uništavanje </a:t>
            </a:r>
            <a:r>
              <a:rPr lang="sr-Latn-CS" b="1" dirty="0">
                <a:solidFill>
                  <a:srgbClr val="002060"/>
                </a:solidFill>
              </a:rPr>
              <a:t>životne sredine, </a:t>
            </a:r>
            <a:r>
              <a:rPr lang="sr-Latn-CS" b="1" dirty="0" smtClean="0">
                <a:solidFill>
                  <a:srgbClr val="002060"/>
                </a:solidFill>
              </a:rPr>
              <a:t>bez izgleda </a:t>
            </a:r>
            <a:r>
              <a:rPr lang="sr-Latn-CS" b="1" dirty="0">
                <a:solidFill>
                  <a:srgbClr val="002060"/>
                </a:solidFill>
              </a:rPr>
              <a:t>da se uništeni ekosistemi </a:t>
            </a:r>
            <a:r>
              <a:rPr lang="sr-Latn-CS" b="1" dirty="0" smtClean="0">
                <a:solidFill>
                  <a:srgbClr val="002060"/>
                </a:solidFill>
              </a:rPr>
              <a:t>    </a:t>
            </a:r>
          </a:p>
          <a:p>
            <a:pPr lvl="1" algn="just"/>
            <a:r>
              <a:rPr lang="sr-Latn-CS" b="1" dirty="0" smtClean="0">
                <a:solidFill>
                  <a:srgbClr val="002060"/>
                </a:solidFill>
              </a:rPr>
              <a:t>    vrate </a:t>
            </a:r>
            <a:r>
              <a:rPr lang="sr-Latn-CS" b="1" dirty="0">
                <a:solidFill>
                  <a:srgbClr val="002060"/>
                </a:solidFill>
              </a:rPr>
              <a:t>u prvobitno stanje (akumulacije, rudokopi, </a:t>
            </a:r>
            <a:r>
              <a:rPr lang="sr-Latn-CS" b="1" dirty="0" smtClean="0">
                <a:solidFill>
                  <a:srgbClr val="002060"/>
                </a:solidFill>
              </a:rPr>
              <a:t>i td.).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0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4572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228600"/>
            <a:ext cx="8077200" cy="58674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1"/>
            <a:endParaRPr lang="sr-Latn-CS" b="1" dirty="0" smtClean="0">
              <a:solidFill>
                <a:srgbClr val="002060"/>
              </a:solidFill>
            </a:endParaRP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2</a:t>
            </a:r>
            <a:r>
              <a:rPr lang="en-US" b="1" dirty="0">
                <a:solidFill>
                  <a:srgbClr val="002060"/>
                </a:solidFill>
              </a:rPr>
              <a:t>. </a:t>
            </a:r>
            <a:r>
              <a:rPr lang="sr-Latn-CS" b="1" dirty="0">
                <a:solidFill>
                  <a:srgbClr val="002060"/>
                </a:solidFill>
              </a:rPr>
              <a:t>UTICAJI ELEKTROPRIVREDE NA ŽIVOTNU SREDINU</a:t>
            </a:r>
            <a:endParaRPr lang="en-US" dirty="0">
              <a:solidFill>
                <a:srgbClr val="002060"/>
              </a:solidFill>
            </a:endParaRPr>
          </a:p>
          <a:p>
            <a:pPr algn="just"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 2"/>
              <a:buChar char="A"/>
              <a:defRPr/>
            </a:pPr>
            <a:r>
              <a:rPr lang="sr-Latn-CS" b="1" dirty="0" smtClean="0">
                <a:solidFill>
                  <a:srgbClr val="002060"/>
                </a:solidFill>
              </a:rPr>
              <a:t>Štetni </a:t>
            </a:r>
            <a:r>
              <a:rPr lang="sr-Latn-CS" b="1" dirty="0">
                <a:solidFill>
                  <a:srgbClr val="002060"/>
                </a:solidFill>
              </a:rPr>
              <a:t>uticaji procesa opreme </a:t>
            </a:r>
            <a:r>
              <a:rPr lang="sr-Latn-CS" b="1" dirty="0" smtClean="0">
                <a:solidFill>
                  <a:srgbClr val="002060"/>
                </a:solidFill>
              </a:rPr>
              <a:t>(hidroelektrana, termoelektrane, prenosne </a:t>
            </a:r>
            <a:r>
              <a:rPr lang="sr-Latn-CS" b="1" dirty="0">
                <a:solidFill>
                  <a:srgbClr val="002060"/>
                </a:solidFill>
              </a:rPr>
              <a:t>i distributivne</a:t>
            </a:r>
            <a:r>
              <a:rPr lang="sr-Latn-CS" b="1" dirty="0" smtClean="0">
                <a:solidFill>
                  <a:srgbClr val="002060"/>
                </a:solidFill>
              </a:rPr>
              <a:t>), </a:t>
            </a:r>
            <a:r>
              <a:rPr lang="sr-Latn-CS" b="1" dirty="0">
                <a:solidFill>
                  <a:srgbClr val="002060"/>
                </a:solidFill>
              </a:rPr>
              <a:t>različito </a:t>
            </a:r>
            <a:r>
              <a:rPr lang="sr-Latn-CS" b="1" dirty="0" smtClean="0">
                <a:solidFill>
                  <a:srgbClr val="002060"/>
                </a:solidFill>
              </a:rPr>
              <a:t>djeluju </a:t>
            </a:r>
            <a:r>
              <a:rPr lang="sr-Latn-CS" b="1" dirty="0">
                <a:solidFill>
                  <a:srgbClr val="002060"/>
                </a:solidFill>
              </a:rPr>
              <a:t>na životnu sredinu i zavise od vrste i tipa </a:t>
            </a:r>
            <a:r>
              <a:rPr lang="sr-Latn-CS" b="1" dirty="0" smtClean="0">
                <a:solidFill>
                  <a:srgbClr val="002060"/>
                </a:solidFill>
              </a:rPr>
              <a:t>opreme;</a:t>
            </a:r>
          </a:p>
          <a:p>
            <a:pPr marL="285750" indent="-285750" algn="just">
              <a:buFont typeface="Wingdings"/>
              <a:buChar char="ü"/>
              <a:defRPr/>
            </a:pPr>
            <a:r>
              <a:rPr lang="sr-Latn-CS" b="1" dirty="0" smtClean="0">
                <a:solidFill>
                  <a:srgbClr val="002060"/>
                </a:solidFill>
              </a:rPr>
              <a:t>Manifestuju </a:t>
            </a:r>
            <a:r>
              <a:rPr lang="sr-Latn-CS" b="1" dirty="0">
                <a:solidFill>
                  <a:srgbClr val="002060"/>
                </a:solidFill>
              </a:rPr>
              <a:t>se </a:t>
            </a:r>
            <a:r>
              <a:rPr lang="sr-Latn-CS" b="1" dirty="0" smtClean="0">
                <a:solidFill>
                  <a:srgbClr val="002060"/>
                </a:solidFill>
              </a:rPr>
              <a:t>kao: </a:t>
            </a:r>
            <a:r>
              <a:rPr lang="sr-Latn-CS" b="1" dirty="0">
                <a:solidFill>
                  <a:srgbClr val="002060"/>
                </a:solidFill>
              </a:rPr>
              <a:t>buka, vibracije, </a:t>
            </a:r>
            <a:r>
              <a:rPr lang="sr-Latn-CS" b="1" dirty="0" smtClean="0">
                <a:solidFill>
                  <a:srgbClr val="002060"/>
                </a:solidFill>
              </a:rPr>
              <a:t>elektro-magnetna </a:t>
            </a:r>
            <a:r>
              <a:rPr lang="sr-Latn-CS" b="1" dirty="0">
                <a:solidFill>
                  <a:srgbClr val="002060"/>
                </a:solidFill>
              </a:rPr>
              <a:t>i </a:t>
            </a:r>
            <a:r>
              <a:rPr lang="sr-Latn-CS" b="1" dirty="0" smtClean="0">
                <a:solidFill>
                  <a:srgbClr val="002060"/>
                </a:solidFill>
              </a:rPr>
              <a:t>jonizujuća zračenja</a:t>
            </a:r>
            <a:r>
              <a:rPr lang="sr-Latn-CS" b="1" dirty="0">
                <a:solidFill>
                  <a:srgbClr val="002060"/>
                </a:solidFill>
              </a:rPr>
              <a:t>, uticaj raznih hemikalija, otpadnih ulja, maziva, </a:t>
            </a:r>
            <a:r>
              <a:rPr lang="sr-Latn-CS" b="1" dirty="0" smtClean="0">
                <a:solidFill>
                  <a:srgbClr val="002060"/>
                </a:solidFill>
              </a:rPr>
              <a:t>toplota, industrijski </a:t>
            </a:r>
            <a:r>
              <a:rPr lang="sr-Latn-CS" b="1" dirty="0">
                <a:solidFill>
                  <a:srgbClr val="002060"/>
                </a:solidFill>
              </a:rPr>
              <a:t>i </a:t>
            </a:r>
            <a:r>
              <a:rPr lang="sr-Latn-CS" b="1" dirty="0" smtClean="0">
                <a:solidFill>
                  <a:srgbClr val="002060"/>
                </a:solidFill>
              </a:rPr>
              <a:t>drugi otpad. </a:t>
            </a:r>
          </a:p>
          <a:p>
            <a:pPr algn="just">
              <a:defRPr/>
            </a:pPr>
            <a:r>
              <a:rPr lang="sr-Latn-CS" b="1" dirty="0" smtClean="0"/>
              <a:t> </a:t>
            </a:r>
            <a:endParaRPr lang="en-US" b="1" u="sng" dirty="0"/>
          </a:p>
          <a:p>
            <a:pPr marL="285750" indent="-285750" algn="just">
              <a:buFont typeface="Wingdings 2"/>
              <a:buChar char="A"/>
              <a:defRPr/>
            </a:pPr>
            <a:r>
              <a:rPr lang="sr-Latn-CS" b="1" u="sng" dirty="0" smtClean="0">
                <a:solidFill>
                  <a:srgbClr val="C00000"/>
                </a:solidFill>
                <a:sym typeface="Wingdings 2"/>
              </a:rPr>
              <a:t>Karakteristični</a:t>
            </a:r>
            <a:r>
              <a:rPr lang="sr-Latn-CS" b="1" dirty="0" smtClean="0">
                <a:solidFill>
                  <a:srgbClr val="C00000"/>
                </a:solidFill>
                <a:sym typeface="Wingdings 2"/>
              </a:rPr>
              <a:t> </a:t>
            </a:r>
            <a:r>
              <a:rPr lang="sr-Latn-CS" b="1" u="sng" dirty="0" smtClean="0">
                <a:solidFill>
                  <a:srgbClr val="C00000"/>
                </a:solidFill>
                <a:sym typeface="Wingdings 2"/>
              </a:rPr>
              <a:t>štetni </a:t>
            </a:r>
            <a:r>
              <a:rPr lang="sr-Latn-CS" b="1" u="sng" dirty="0" smtClean="0">
                <a:solidFill>
                  <a:srgbClr val="C00000"/>
                </a:solidFill>
              </a:rPr>
              <a:t>uticaji</a:t>
            </a:r>
            <a:r>
              <a:rPr lang="sr-Latn-CS" b="1" dirty="0" smtClean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C00000"/>
                </a:solidFill>
              </a:rPr>
              <a:t>elektroenergetskih</a:t>
            </a:r>
            <a:r>
              <a:rPr lang="sr-Latn-CS" b="1" dirty="0">
                <a:solidFill>
                  <a:srgbClr val="C00000"/>
                </a:solidFill>
              </a:rPr>
              <a:t> </a:t>
            </a:r>
            <a:r>
              <a:rPr lang="sr-Latn-CS" b="1" u="sng" dirty="0" smtClean="0">
                <a:solidFill>
                  <a:srgbClr val="C00000"/>
                </a:solidFill>
              </a:rPr>
              <a:t>objekata</a:t>
            </a:r>
            <a:r>
              <a:rPr lang="sr-Latn-CS" b="1" dirty="0" smtClean="0">
                <a:solidFill>
                  <a:srgbClr val="C00000"/>
                </a:solidFill>
              </a:rPr>
              <a:t>:</a:t>
            </a:r>
          </a:p>
          <a:p>
            <a:pPr algn="just"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sr-Latn-CS" b="1" u="sng" dirty="0">
                <a:solidFill>
                  <a:srgbClr val="C00000"/>
                </a:solidFill>
              </a:rPr>
              <a:t>Prvi </a:t>
            </a:r>
            <a:r>
              <a:rPr lang="sr-Latn-CS" b="1" u="sng" dirty="0" smtClean="0">
                <a:solidFill>
                  <a:srgbClr val="C00000"/>
                </a:solidFill>
              </a:rPr>
              <a:t>problem,</a:t>
            </a:r>
            <a:r>
              <a:rPr lang="sr-Latn-CS" b="1" dirty="0" smtClean="0">
                <a:solidFill>
                  <a:srgbClr val="002060"/>
                </a:solidFill>
              </a:rPr>
              <a:t> čine </a:t>
            </a:r>
            <a:r>
              <a:rPr lang="sr-Latn-CS" b="1" u="sng" dirty="0" smtClean="0">
                <a:solidFill>
                  <a:srgbClr val="C00000"/>
                </a:solidFill>
              </a:rPr>
              <a:t>gasovi</a:t>
            </a:r>
            <a:r>
              <a:rPr lang="sr-Latn-CS" b="1" dirty="0" smtClean="0">
                <a:solidFill>
                  <a:srgbClr val="002060"/>
                </a:solidFill>
              </a:rPr>
              <a:t> SO2; </a:t>
            </a:r>
            <a:r>
              <a:rPr lang="sr-Latn-CS" b="1" dirty="0">
                <a:solidFill>
                  <a:srgbClr val="002060"/>
                </a:solidFill>
              </a:rPr>
              <a:t>NOx; </a:t>
            </a:r>
            <a:r>
              <a:rPr lang="sr-Latn-CS" b="1" dirty="0" smtClean="0">
                <a:solidFill>
                  <a:srgbClr val="002060"/>
                </a:solidFill>
              </a:rPr>
              <a:t>CO2</a:t>
            </a:r>
            <a:r>
              <a:rPr lang="en-US" b="1" dirty="0" smtClean="0">
                <a:solidFill>
                  <a:srgbClr val="002060"/>
                </a:solidFill>
                <a:latin typeface="Myriad Pro"/>
              </a:rPr>
              <a:t>,</a:t>
            </a:r>
            <a:r>
              <a:rPr lang="sr-Latn-CS" b="1" dirty="0" smtClean="0">
                <a:solidFill>
                  <a:srgbClr val="002060"/>
                </a:solidFill>
              </a:rPr>
              <a:t> </a:t>
            </a:r>
            <a:r>
              <a:rPr lang="sr-Latn-CS" b="1" dirty="0">
                <a:solidFill>
                  <a:srgbClr val="002060"/>
                </a:solidFill>
              </a:rPr>
              <a:t>industrijski gasovi, tehnički gasovi, freoni i drugi, koji </a:t>
            </a:r>
            <a:r>
              <a:rPr lang="sr-Latn-CS" b="1" u="sng" dirty="0">
                <a:solidFill>
                  <a:srgbClr val="002060"/>
                </a:solidFill>
              </a:rPr>
              <a:t>razaraju</a:t>
            </a:r>
            <a:r>
              <a:rPr lang="sr-Latn-CS" b="1" dirty="0">
                <a:solidFill>
                  <a:srgbClr val="002060"/>
                </a:solidFill>
              </a:rPr>
              <a:t> </a:t>
            </a:r>
            <a:r>
              <a:rPr lang="sr-Latn-CS" b="1" u="sng" dirty="0" smtClean="0">
                <a:solidFill>
                  <a:srgbClr val="002060"/>
                </a:solidFill>
              </a:rPr>
              <a:t>ozonski</a:t>
            </a:r>
            <a:r>
              <a:rPr lang="sr-Latn-CS" b="1" dirty="0" smtClean="0">
                <a:solidFill>
                  <a:srgbClr val="002060"/>
                </a:solidFill>
              </a:rPr>
              <a:t> </a:t>
            </a:r>
            <a:r>
              <a:rPr lang="sr-Latn-CS" b="1" u="sng" dirty="0" smtClean="0">
                <a:solidFill>
                  <a:srgbClr val="002060"/>
                </a:solidFill>
              </a:rPr>
              <a:t>omotač</a:t>
            </a:r>
            <a:r>
              <a:rPr lang="sr-Latn-CS" b="1" dirty="0" smtClean="0">
                <a:solidFill>
                  <a:srgbClr val="002060"/>
                </a:solidFill>
              </a:rPr>
              <a:t>, što ima za posledicu da </a:t>
            </a:r>
            <a:r>
              <a:rPr lang="sr-Latn-CS" b="1" u="sng" dirty="0" smtClean="0">
                <a:solidFill>
                  <a:srgbClr val="002060"/>
                </a:solidFill>
              </a:rPr>
              <a:t>ultraljubičasti zraci</a:t>
            </a:r>
            <a:r>
              <a:rPr lang="sr-Latn-CS" b="1" dirty="0" smtClean="0">
                <a:solidFill>
                  <a:srgbClr val="002060"/>
                </a:solidFill>
              </a:rPr>
              <a:t> dospijevaju na zemlju </a:t>
            </a:r>
            <a:r>
              <a:rPr lang="sr-Latn-CS" b="1" u="sng" dirty="0" smtClean="0">
                <a:solidFill>
                  <a:srgbClr val="002060"/>
                </a:solidFill>
              </a:rPr>
              <a:t>oštećujući</a:t>
            </a:r>
            <a:r>
              <a:rPr lang="sr-Latn-CS" b="1" dirty="0" smtClean="0">
                <a:solidFill>
                  <a:srgbClr val="002060"/>
                </a:solidFill>
              </a:rPr>
              <a:t> </a:t>
            </a:r>
            <a:r>
              <a:rPr lang="sr-Latn-CS" b="1" u="sng" dirty="0" smtClean="0">
                <a:solidFill>
                  <a:srgbClr val="002060"/>
                </a:solidFill>
              </a:rPr>
              <a:t>ćelije</a:t>
            </a:r>
            <a:r>
              <a:rPr lang="sr-Latn-CS" b="1" dirty="0" smtClean="0">
                <a:solidFill>
                  <a:srgbClr val="002060"/>
                </a:solidFill>
              </a:rPr>
              <a:t> </a:t>
            </a:r>
            <a:r>
              <a:rPr lang="sr-Latn-CS" b="1" u="sng" dirty="0" smtClean="0">
                <a:solidFill>
                  <a:srgbClr val="002060"/>
                </a:solidFill>
              </a:rPr>
              <a:t>živih</a:t>
            </a:r>
            <a:r>
              <a:rPr lang="sr-Latn-CS" b="1" dirty="0" smtClean="0">
                <a:solidFill>
                  <a:srgbClr val="002060"/>
                </a:solidFill>
              </a:rPr>
              <a:t> </a:t>
            </a:r>
            <a:r>
              <a:rPr lang="sr-Latn-CS" b="1" u="sng" dirty="0" smtClean="0">
                <a:solidFill>
                  <a:srgbClr val="002060"/>
                </a:solidFill>
              </a:rPr>
              <a:t>organizama</a:t>
            </a:r>
            <a:r>
              <a:rPr lang="sr-Latn-CS" b="1" dirty="0" smtClean="0">
                <a:solidFill>
                  <a:srgbClr val="002060"/>
                </a:solidFill>
              </a:rPr>
              <a:t> </a:t>
            </a:r>
            <a:r>
              <a:rPr lang="sr-Latn-CS" b="1" dirty="0">
                <a:solidFill>
                  <a:srgbClr val="002060"/>
                </a:solidFill>
              </a:rPr>
              <a:t>i doprinose nastanku </a:t>
            </a:r>
            <a:r>
              <a:rPr lang="sr-Latn-CS" b="1" u="sng" dirty="0">
                <a:solidFill>
                  <a:srgbClr val="C00000"/>
                </a:solidFill>
              </a:rPr>
              <a:t>efekta</a:t>
            </a:r>
            <a:r>
              <a:rPr lang="sr-Latn-CS" b="1" dirty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C00000"/>
                </a:solidFill>
              </a:rPr>
              <a:t>staklene bašte</a:t>
            </a:r>
            <a:r>
              <a:rPr lang="sr-Latn-CS" b="1" dirty="0">
                <a:solidFill>
                  <a:srgbClr val="002060"/>
                </a:solidFill>
              </a:rPr>
              <a:t>.</a:t>
            </a:r>
            <a:endParaRPr lang="en-US" b="1" dirty="0">
              <a:solidFill>
                <a:srgbClr val="002060"/>
              </a:solidFill>
            </a:endParaRPr>
          </a:p>
          <a:p>
            <a:pPr algn="just"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sr-Latn-CS" b="1" u="sng" dirty="0">
                <a:solidFill>
                  <a:srgbClr val="C00000"/>
                </a:solidFill>
              </a:rPr>
              <a:t>Drugi </a:t>
            </a:r>
            <a:r>
              <a:rPr lang="sr-Latn-CS" b="1" u="sng" dirty="0" smtClean="0">
                <a:solidFill>
                  <a:srgbClr val="C00000"/>
                </a:solidFill>
              </a:rPr>
              <a:t>problem,</a:t>
            </a:r>
            <a:r>
              <a:rPr lang="sr-Latn-CS" b="1" dirty="0" smtClean="0">
                <a:solidFill>
                  <a:srgbClr val="002060"/>
                </a:solidFill>
              </a:rPr>
              <a:t> </a:t>
            </a:r>
            <a:r>
              <a:rPr lang="sr-Latn-CS" b="1" dirty="0">
                <a:solidFill>
                  <a:srgbClr val="002060"/>
                </a:solidFill>
              </a:rPr>
              <a:t>pričinjava kvalitet uglja, odnosno </a:t>
            </a:r>
            <a:r>
              <a:rPr lang="sr-Latn-CS" b="1" u="sng" dirty="0">
                <a:solidFill>
                  <a:srgbClr val="C00000"/>
                </a:solidFill>
              </a:rPr>
              <a:t>sadržaj</a:t>
            </a:r>
            <a:r>
              <a:rPr lang="sr-Latn-CS" b="1" dirty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C00000"/>
                </a:solidFill>
              </a:rPr>
              <a:t>sumpora</a:t>
            </a:r>
            <a:r>
              <a:rPr lang="sr-Latn-CS" b="1" dirty="0">
                <a:solidFill>
                  <a:srgbClr val="002060"/>
                </a:solidFill>
              </a:rPr>
              <a:t> u uglju i povećane emisuje azotnih oksida, koji u dodiru sa vlagom doprinose </a:t>
            </a:r>
            <a:r>
              <a:rPr lang="sr-Latn-CS" b="1" u="sng" dirty="0">
                <a:solidFill>
                  <a:srgbClr val="C00000"/>
                </a:solidFill>
              </a:rPr>
              <a:t>nastanku</a:t>
            </a:r>
            <a:r>
              <a:rPr lang="sr-Latn-CS" b="1" dirty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C00000"/>
                </a:solidFill>
              </a:rPr>
              <a:t>kisjelih kiša</a:t>
            </a:r>
            <a:r>
              <a:rPr lang="sr-Latn-CS" b="1" dirty="0">
                <a:solidFill>
                  <a:srgbClr val="002060"/>
                </a:solidFill>
              </a:rPr>
              <a:t>.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8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457200"/>
            <a:ext cx="403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3400" y="276367"/>
            <a:ext cx="8229600" cy="57912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85750" indent="-285750" algn="just">
              <a:buFont typeface="Arial" charset="0"/>
              <a:buChar char="•"/>
              <a:defRPr/>
            </a:pPr>
            <a:endParaRPr lang="en-US" dirty="0"/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sr-Latn-CS" b="1" u="sng" dirty="0">
                <a:solidFill>
                  <a:srgbClr val="C00000"/>
                </a:solidFill>
              </a:rPr>
              <a:t>Treći </a:t>
            </a:r>
            <a:r>
              <a:rPr lang="sr-Latn-CS" b="1" u="sng" dirty="0" smtClean="0">
                <a:solidFill>
                  <a:srgbClr val="C00000"/>
                </a:solidFill>
              </a:rPr>
              <a:t>problem,</a:t>
            </a:r>
            <a:r>
              <a:rPr lang="sr-Latn-CS" b="1" dirty="0" smtClean="0">
                <a:solidFill>
                  <a:srgbClr val="002060"/>
                </a:solidFill>
              </a:rPr>
              <a:t> </a:t>
            </a:r>
            <a:r>
              <a:rPr lang="sr-Latn-CS" b="1" dirty="0">
                <a:solidFill>
                  <a:srgbClr val="002060"/>
                </a:solidFill>
              </a:rPr>
              <a:t>pričinjava </a:t>
            </a:r>
            <a:r>
              <a:rPr lang="sr-Latn-CS" b="1" u="sng" dirty="0">
                <a:solidFill>
                  <a:srgbClr val="002060"/>
                </a:solidFill>
              </a:rPr>
              <a:t>velika</a:t>
            </a:r>
            <a:r>
              <a:rPr lang="sr-Latn-CS" b="1" dirty="0">
                <a:solidFill>
                  <a:srgbClr val="002060"/>
                </a:solidFill>
              </a:rPr>
              <a:t> </a:t>
            </a:r>
            <a:r>
              <a:rPr lang="sr-Latn-CS" b="1" u="sng" dirty="0">
                <a:solidFill>
                  <a:srgbClr val="002060"/>
                </a:solidFill>
              </a:rPr>
              <a:t>količina</a:t>
            </a:r>
            <a:r>
              <a:rPr lang="sr-Latn-CS" b="1" dirty="0">
                <a:solidFill>
                  <a:srgbClr val="002060"/>
                </a:solidFill>
              </a:rPr>
              <a:t> </a:t>
            </a:r>
            <a:r>
              <a:rPr lang="sr-Latn-CS" b="1" u="sng" dirty="0">
                <a:solidFill>
                  <a:srgbClr val="C00000"/>
                </a:solidFill>
              </a:rPr>
              <a:t>pepela i šljake</a:t>
            </a:r>
            <a:r>
              <a:rPr lang="sr-Latn-CS" b="1" dirty="0">
                <a:solidFill>
                  <a:srgbClr val="002060"/>
                </a:solidFill>
              </a:rPr>
              <a:t>, koja nastaje pri </a:t>
            </a:r>
            <a:r>
              <a:rPr lang="sr-Latn-CS" b="1" u="sng" dirty="0">
                <a:solidFill>
                  <a:srgbClr val="002060"/>
                </a:solidFill>
              </a:rPr>
              <a:t>sagorijevanju</a:t>
            </a:r>
            <a:r>
              <a:rPr lang="sr-Latn-CS" b="1" dirty="0">
                <a:solidFill>
                  <a:srgbClr val="002060"/>
                </a:solidFill>
              </a:rPr>
              <a:t> </a:t>
            </a:r>
            <a:r>
              <a:rPr lang="sr-Latn-CS" b="1" u="sng" dirty="0">
                <a:solidFill>
                  <a:srgbClr val="002060"/>
                </a:solidFill>
              </a:rPr>
              <a:t>uglja</a:t>
            </a:r>
            <a:r>
              <a:rPr lang="sr-Latn-CS" b="1" dirty="0">
                <a:solidFill>
                  <a:srgbClr val="002060"/>
                </a:solidFill>
              </a:rPr>
              <a:t> u godišnjoj količini oko </a:t>
            </a:r>
            <a:r>
              <a:rPr lang="sr-Latn-CS" b="1" u="sng" dirty="0">
                <a:solidFill>
                  <a:srgbClr val="002060"/>
                </a:solidFill>
              </a:rPr>
              <a:t>1 350 000 tona</a:t>
            </a:r>
            <a:r>
              <a:rPr lang="sr-Latn-CS" b="1" dirty="0">
                <a:solidFill>
                  <a:srgbClr val="002060"/>
                </a:solidFill>
              </a:rPr>
              <a:t>, koji se </a:t>
            </a:r>
            <a:r>
              <a:rPr lang="sr-Latn-CS" b="1" dirty="0" smtClean="0">
                <a:solidFill>
                  <a:srgbClr val="002060"/>
                </a:solidFill>
              </a:rPr>
              <a:t>odlažu </a:t>
            </a:r>
            <a:r>
              <a:rPr lang="sr-Latn-CS" b="1" dirty="0">
                <a:solidFill>
                  <a:srgbClr val="002060"/>
                </a:solidFill>
              </a:rPr>
              <a:t>na deponiji pepela i šljake. </a:t>
            </a:r>
            <a:r>
              <a:rPr lang="sr-Latn-CS" b="1" dirty="0" smtClean="0">
                <a:solidFill>
                  <a:srgbClr val="002060"/>
                </a:solidFill>
              </a:rPr>
              <a:t>Jake </a:t>
            </a:r>
            <a:r>
              <a:rPr lang="sr-Latn-CS" b="1" dirty="0">
                <a:solidFill>
                  <a:srgbClr val="002060"/>
                </a:solidFill>
              </a:rPr>
              <a:t>vazdušne struje </a:t>
            </a:r>
            <a:r>
              <a:rPr lang="sr-Latn-CS" b="1" dirty="0" smtClean="0">
                <a:solidFill>
                  <a:srgbClr val="002060"/>
                </a:solidFill>
              </a:rPr>
              <a:t>raznose pepeo i šljaku i izvor su </a:t>
            </a:r>
            <a:r>
              <a:rPr lang="sr-Latn-CS" b="1" u="sng" dirty="0">
                <a:solidFill>
                  <a:srgbClr val="002060"/>
                </a:solidFill>
              </a:rPr>
              <a:t>opasnosti</a:t>
            </a:r>
            <a:r>
              <a:rPr lang="sr-Latn-CS" b="1" dirty="0">
                <a:solidFill>
                  <a:srgbClr val="002060"/>
                </a:solidFill>
              </a:rPr>
              <a:t> </a:t>
            </a:r>
            <a:r>
              <a:rPr lang="sr-Latn-CS" b="1" u="sng" dirty="0">
                <a:solidFill>
                  <a:srgbClr val="002060"/>
                </a:solidFill>
              </a:rPr>
              <a:t>na</a:t>
            </a:r>
            <a:r>
              <a:rPr lang="sr-Latn-CS" b="1" dirty="0">
                <a:solidFill>
                  <a:srgbClr val="002060"/>
                </a:solidFill>
              </a:rPr>
              <a:t> </a:t>
            </a:r>
            <a:r>
              <a:rPr lang="sr-Latn-CS" b="1" u="sng" dirty="0">
                <a:solidFill>
                  <a:srgbClr val="002060"/>
                </a:solidFill>
              </a:rPr>
              <a:t>okolinu</a:t>
            </a:r>
            <a:r>
              <a:rPr lang="sr-Latn-CS" b="1" dirty="0">
                <a:solidFill>
                  <a:srgbClr val="002060"/>
                </a:solidFill>
              </a:rPr>
              <a:t>, </a:t>
            </a:r>
            <a:r>
              <a:rPr lang="sr-Latn-CS" b="1" dirty="0" smtClean="0">
                <a:solidFill>
                  <a:srgbClr val="002060"/>
                </a:solidFill>
              </a:rPr>
              <a:t>zemljište, biljni </a:t>
            </a:r>
            <a:r>
              <a:rPr lang="sr-Latn-CS" b="1" dirty="0">
                <a:solidFill>
                  <a:srgbClr val="002060"/>
                </a:solidFill>
              </a:rPr>
              <a:t>svijet, vodu, vazduh, tj. </a:t>
            </a:r>
            <a:r>
              <a:rPr lang="sr-Latn-CS" b="1" u="sng" dirty="0">
                <a:solidFill>
                  <a:srgbClr val="C00000"/>
                </a:solidFill>
              </a:rPr>
              <a:t>eko </a:t>
            </a:r>
            <a:r>
              <a:rPr lang="sr-Latn-CS" b="1" u="sng" dirty="0" smtClean="0">
                <a:solidFill>
                  <a:srgbClr val="C00000"/>
                </a:solidFill>
              </a:rPr>
              <a:t>sistem.</a:t>
            </a:r>
            <a:endParaRPr lang="sr-Latn-CS" b="1" dirty="0" smtClean="0">
              <a:solidFill>
                <a:srgbClr val="002060"/>
              </a:solidFill>
            </a:endParaRPr>
          </a:p>
          <a:p>
            <a:pPr algn="just">
              <a:defRPr/>
            </a:pPr>
            <a:endParaRPr lang="sr-Latn-CS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sr-Latn-CS" b="1" u="sng" dirty="0" smtClean="0">
                <a:solidFill>
                  <a:srgbClr val="C00000"/>
                </a:solidFill>
              </a:rPr>
              <a:t>Četvrti </a:t>
            </a:r>
            <a:r>
              <a:rPr lang="sr-Latn-CS" b="1" u="sng" dirty="0">
                <a:solidFill>
                  <a:srgbClr val="C00000"/>
                </a:solidFill>
              </a:rPr>
              <a:t>problem</a:t>
            </a:r>
            <a:r>
              <a:rPr lang="sr-Latn-CS" b="1" dirty="0">
                <a:solidFill>
                  <a:srgbClr val="002060"/>
                </a:solidFill>
              </a:rPr>
              <a:t>, pričinjava </a:t>
            </a:r>
            <a:r>
              <a:rPr lang="sr-Latn-CS" b="1" u="sng" dirty="0">
                <a:solidFill>
                  <a:srgbClr val="C00000"/>
                </a:solidFill>
              </a:rPr>
              <a:t>transformatorsko</a:t>
            </a:r>
            <a:r>
              <a:rPr lang="sr-Latn-CS" b="1" dirty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C00000"/>
                </a:solidFill>
              </a:rPr>
              <a:t>ulje</a:t>
            </a:r>
            <a:r>
              <a:rPr lang="sr-Latn-CS" b="1" dirty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C00000"/>
                </a:solidFill>
              </a:rPr>
              <a:t>(PCB)</a:t>
            </a:r>
            <a:r>
              <a:rPr lang="sr-Latn-CS" b="1" dirty="0">
                <a:solidFill>
                  <a:srgbClr val="C00000"/>
                </a:solidFill>
              </a:rPr>
              <a:t>, </a:t>
            </a:r>
            <a:r>
              <a:rPr lang="sr-Latn-CS" b="1" dirty="0" smtClean="0">
                <a:solidFill>
                  <a:srgbClr val="002060"/>
                </a:solidFill>
              </a:rPr>
              <a:t>koje </a:t>
            </a:r>
            <a:r>
              <a:rPr lang="sr-Latn-CS" b="1" u="sng" dirty="0" smtClean="0">
                <a:solidFill>
                  <a:srgbClr val="002060"/>
                </a:solidFill>
              </a:rPr>
              <a:t>ima </a:t>
            </a:r>
            <a:r>
              <a:rPr lang="sr-Latn-CS" b="1" u="sng" dirty="0">
                <a:solidFill>
                  <a:srgbClr val="002060"/>
                </a:solidFill>
              </a:rPr>
              <a:t>veoma</a:t>
            </a:r>
            <a:r>
              <a:rPr lang="sr-Latn-CS" b="1" dirty="0">
                <a:solidFill>
                  <a:srgbClr val="002060"/>
                </a:solidFill>
              </a:rPr>
              <a:t> </a:t>
            </a:r>
            <a:r>
              <a:rPr lang="sr-Latn-CS" b="1" u="sng" dirty="0">
                <a:solidFill>
                  <a:srgbClr val="002060"/>
                </a:solidFill>
              </a:rPr>
              <a:t>visoku</a:t>
            </a:r>
            <a:r>
              <a:rPr lang="sr-Latn-CS" b="1" dirty="0">
                <a:solidFill>
                  <a:srgbClr val="002060"/>
                </a:solidFill>
              </a:rPr>
              <a:t> </a:t>
            </a:r>
            <a:r>
              <a:rPr lang="sr-Latn-CS" b="1" u="sng" dirty="0">
                <a:solidFill>
                  <a:srgbClr val="002060"/>
                </a:solidFill>
              </a:rPr>
              <a:t>dijalektičku čvrstoću</a:t>
            </a:r>
            <a:r>
              <a:rPr lang="sr-Latn-CS" b="1" dirty="0">
                <a:solidFill>
                  <a:srgbClr val="002060"/>
                </a:solidFill>
              </a:rPr>
              <a:t>. Služi za </a:t>
            </a:r>
            <a:r>
              <a:rPr lang="sr-Latn-CS" b="1" u="sng" dirty="0">
                <a:solidFill>
                  <a:srgbClr val="002060"/>
                </a:solidFill>
              </a:rPr>
              <a:t>izolaciju</a:t>
            </a:r>
            <a:r>
              <a:rPr lang="sr-Latn-CS" b="1" dirty="0">
                <a:solidFill>
                  <a:srgbClr val="002060"/>
                </a:solidFill>
              </a:rPr>
              <a:t> </a:t>
            </a:r>
            <a:r>
              <a:rPr lang="sr-Latn-CS" b="1" u="sng" dirty="0">
                <a:solidFill>
                  <a:srgbClr val="002060"/>
                </a:solidFill>
              </a:rPr>
              <a:t>djelova</a:t>
            </a:r>
            <a:r>
              <a:rPr lang="sr-Latn-CS" b="1" dirty="0">
                <a:solidFill>
                  <a:srgbClr val="002060"/>
                </a:solidFill>
              </a:rPr>
              <a:t> </a:t>
            </a:r>
            <a:r>
              <a:rPr lang="sr-Latn-CS" b="1" u="sng" dirty="0">
                <a:solidFill>
                  <a:srgbClr val="002060"/>
                </a:solidFill>
              </a:rPr>
              <a:t>transformatora</a:t>
            </a:r>
            <a:r>
              <a:rPr lang="sr-Latn-CS" b="1" dirty="0">
                <a:solidFill>
                  <a:srgbClr val="002060"/>
                </a:solidFill>
              </a:rPr>
              <a:t> čiji su </a:t>
            </a:r>
            <a:r>
              <a:rPr lang="sr-Latn-CS" b="1" u="sng" dirty="0">
                <a:solidFill>
                  <a:srgbClr val="002060"/>
                </a:solidFill>
              </a:rPr>
              <a:t>namotaji</a:t>
            </a:r>
            <a:r>
              <a:rPr lang="sr-Latn-CS" b="1" dirty="0">
                <a:solidFill>
                  <a:srgbClr val="002060"/>
                </a:solidFill>
              </a:rPr>
              <a:t> </a:t>
            </a:r>
            <a:r>
              <a:rPr lang="sr-Latn-CS" b="1" u="sng" dirty="0">
                <a:solidFill>
                  <a:srgbClr val="002060"/>
                </a:solidFill>
              </a:rPr>
              <a:t>pod</a:t>
            </a:r>
            <a:r>
              <a:rPr lang="sr-Latn-CS" b="1" dirty="0">
                <a:solidFill>
                  <a:srgbClr val="002060"/>
                </a:solidFill>
              </a:rPr>
              <a:t> </a:t>
            </a:r>
            <a:r>
              <a:rPr lang="sr-Latn-CS" b="1" u="sng" dirty="0">
                <a:solidFill>
                  <a:srgbClr val="002060"/>
                </a:solidFill>
              </a:rPr>
              <a:t>visokim naponom</a:t>
            </a:r>
            <a:r>
              <a:rPr lang="sr-Latn-CS" b="1" dirty="0">
                <a:solidFill>
                  <a:srgbClr val="002060"/>
                </a:solidFill>
              </a:rPr>
              <a:t>. </a:t>
            </a:r>
            <a:r>
              <a:rPr lang="sr-Latn-CS" b="1" u="sng" dirty="0" smtClean="0">
                <a:solidFill>
                  <a:srgbClr val="002060"/>
                </a:solidFill>
              </a:rPr>
              <a:t>Rizik</a:t>
            </a:r>
            <a:r>
              <a:rPr lang="sr-Latn-CS" b="1" dirty="0" smtClean="0">
                <a:solidFill>
                  <a:srgbClr val="002060"/>
                </a:solidFill>
              </a:rPr>
              <a:t> je da </a:t>
            </a:r>
            <a:r>
              <a:rPr lang="sr-Latn-CS" b="1" dirty="0">
                <a:solidFill>
                  <a:srgbClr val="002060"/>
                </a:solidFill>
              </a:rPr>
              <a:t>dođe do akcidenta tj. </a:t>
            </a:r>
            <a:r>
              <a:rPr lang="sr-Latn-CS" b="1" dirty="0" smtClean="0">
                <a:solidFill>
                  <a:srgbClr val="002060"/>
                </a:solidFill>
              </a:rPr>
              <a:t>da dođe </a:t>
            </a:r>
            <a:r>
              <a:rPr lang="sr-Latn-CS" b="1" dirty="0">
                <a:solidFill>
                  <a:srgbClr val="002060"/>
                </a:solidFill>
              </a:rPr>
              <a:t>do </a:t>
            </a:r>
            <a:r>
              <a:rPr lang="sr-Latn-CS" b="1" u="sng" dirty="0">
                <a:solidFill>
                  <a:srgbClr val="002060"/>
                </a:solidFill>
              </a:rPr>
              <a:t>iscurenja ulja</a:t>
            </a:r>
            <a:r>
              <a:rPr lang="sr-Latn-CS" b="1" dirty="0">
                <a:solidFill>
                  <a:srgbClr val="002060"/>
                </a:solidFill>
              </a:rPr>
              <a:t> van kazana transformatora, što dovodi do zagađenja zemljišta i podzemnih voda. </a:t>
            </a:r>
            <a:r>
              <a:rPr lang="sr-Latn-CS" b="1" dirty="0" smtClean="0">
                <a:solidFill>
                  <a:srgbClr val="002060"/>
                </a:solidFill>
              </a:rPr>
              <a:t>Ulje </a:t>
            </a:r>
            <a:r>
              <a:rPr lang="sr-Latn-CS" b="1" dirty="0">
                <a:solidFill>
                  <a:srgbClr val="002060"/>
                </a:solidFill>
              </a:rPr>
              <a:t>se </a:t>
            </a:r>
            <a:r>
              <a:rPr lang="sr-Latn-CS" b="1" u="sng" dirty="0">
                <a:solidFill>
                  <a:srgbClr val="002060"/>
                </a:solidFill>
              </a:rPr>
              <a:t>dobija na bazi</a:t>
            </a:r>
            <a:r>
              <a:rPr lang="sr-Latn-CS" b="1" dirty="0">
                <a:solidFill>
                  <a:srgbClr val="002060"/>
                </a:solidFill>
              </a:rPr>
              <a:t> </a:t>
            </a:r>
            <a:r>
              <a:rPr lang="sr-Latn-CS" b="1" u="sng" dirty="0">
                <a:solidFill>
                  <a:srgbClr val="002060"/>
                </a:solidFill>
              </a:rPr>
              <a:t>piralena</a:t>
            </a:r>
            <a:r>
              <a:rPr lang="sr-Latn-CS" b="1" dirty="0">
                <a:solidFill>
                  <a:srgbClr val="002060"/>
                </a:solidFill>
              </a:rPr>
              <a:t>, koji ima </a:t>
            </a:r>
            <a:r>
              <a:rPr lang="sr-Latn-CS" b="1" u="sng" dirty="0">
                <a:solidFill>
                  <a:srgbClr val="C00000"/>
                </a:solidFill>
              </a:rPr>
              <a:t>izražena</a:t>
            </a:r>
            <a:r>
              <a:rPr lang="sr-Latn-CS" b="1" dirty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C00000"/>
                </a:solidFill>
              </a:rPr>
              <a:t>kancerogena</a:t>
            </a:r>
            <a:r>
              <a:rPr lang="sr-Latn-CS" b="1" dirty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C00000"/>
                </a:solidFill>
              </a:rPr>
              <a:t>svojstva</a:t>
            </a:r>
            <a:r>
              <a:rPr lang="sr-Latn-CS" b="1" dirty="0">
                <a:solidFill>
                  <a:srgbClr val="002060"/>
                </a:solidFill>
              </a:rPr>
              <a:t>. Alternativa </a:t>
            </a:r>
            <a:r>
              <a:rPr lang="sr-Latn-CS" b="1" u="sng" dirty="0">
                <a:solidFill>
                  <a:srgbClr val="002060"/>
                </a:solidFill>
              </a:rPr>
              <a:t>mineralnim trafo</a:t>
            </a:r>
            <a:r>
              <a:rPr lang="sr-Latn-CS" b="1" dirty="0">
                <a:solidFill>
                  <a:srgbClr val="002060"/>
                </a:solidFill>
              </a:rPr>
              <a:t> uljima su </a:t>
            </a:r>
            <a:r>
              <a:rPr lang="sr-Latn-CS" b="1" u="sng" dirty="0">
                <a:solidFill>
                  <a:srgbClr val="002060"/>
                </a:solidFill>
              </a:rPr>
              <a:t>ekološka ulja biljnog </a:t>
            </a:r>
            <a:r>
              <a:rPr lang="sr-Latn-CS" b="1" u="sng" dirty="0" smtClean="0">
                <a:solidFill>
                  <a:srgbClr val="002060"/>
                </a:solidFill>
              </a:rPr>
              <a:t>porijekla</a:t>
            </a:r>
            <a:r>
              <a:rPr lang="sr-Latn-CS" b="1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defRPr/>
            </a:pPr>
            <a:endParaRPr lang="sr-Latn-CS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sr-Latn-CS" b="1" u="sng" dirty="0" smtClean="0">
                <a:solidFill>
                  <a:srgbClr val="C00000"/>
                </a:solidFill>
              </a:rPr>
              <a:t>Peti </a:t>
            </a:r>
            <a:r>
              <a:rPr lang="sr-Latn-CS" b="1" u="sng" dirty="0">
                <a:solidFill>
                  <a:srgbClr val="C00000"/>
                </a:solidFill>
              </a:rPr>
              <a:t>problem</a:t>
            </a:r>
            <a:r>
              <a:rPr lang="sr-Latn-CS" b="1" dirty="0">
                <a:solidFill>
                  <a:srgbClr val="002060"/>
                </a:solidFill>
              </a:rPr>
              <a:t>, pričinjava gas </a:t>
            </a:r>
            <a:r>
              <a:rPr lang="sr-Latn-CS" b="1" u="sng" dirty="0" smtClean="0">
                <a:solidFill>
                  <a:srgbClr val="002060"/>
                </a:solidFill>
              </a:rPr>
              <a:t>SF6</a:t>
            </a:r>
            <a:r>
              <a:rPr lang="sr-Latn-CS" b="1" dirty="0" smtClean="0">
                <a:solidFill>
                  <a:srgbClr val="002060"/>
                </a:solidFill>
              </a:rPr>
              <a:t> </a:t>
            </a:r>
            <a:r>
              <a:rPr lang="sr-Latn-CS" b="1" dirty="0">
                <a:solidFill>
                  <a:srgbClr val="002060"/>
                </a:solidFill>
              </a:rPr>
              <a:t>(</a:t>
            </a:r>
            <a:r>
              <a:rPr lang="sr-Latn-CS" b="1" u="sng" dirty="0" smtClean="0">
                <a:solidFill>
                  <a:srgbClr val="C00000"/>
                </a:solidFill>
              </a:rPr>
              <a:t>sumpor</a:t>
            </a:r>
            <a:r>
              <a:rPr lang="sr-Latn-CS" b="1" dirty="0" smtClean="0">
                <a:solidFill>
                  <a:srgbClr val="C00000"/>
                </a:solidFill>
              </a:rPr>
              <a:t>-</a:t>
            </a:r>
            <a:r>
              <a:rPr lang="sr-Latn-CS" b="1" u="sng" dirty="0" smtClean="0">
                <a:solidFill>
                  <a:srgbClr val="C00000"/>
                </a:solidFill>
              </a:rPr>
              <a:t>heksafluorid</a:t>
            </a:r>
            <a:r>
              <a:rPr lang="sr-Latn-CS" b="1" dirty="0">
                <a:solidFill>
                  <a:srgbClr val="002060"/>
                </a:solidFill>
              </a:rPr>
              <a:t>), medij za </a:t>
            </a:r>
            <a:r>
              <a:rPr lang="sr-Latn-CS" b="1" u="sng" dirty="0">
                <a:solidFill>
                  <a:srgbClr val="002060"/>
                </a:solidFill>
              </a:rPr>
              <a:t>gašenje luka </a:t>
            </a:r>
            <a:r>
              <a:rPr lang="sr-Latn-CS" b="1" dirty="0">
                <a:solidFill>
                  <a:srgbClr val="002060"/>
                </a:solidFill>
              </a:rPr>
              <a:t>u komorama </a:t>
            </a:r>
            <a:r>
              <a:rPr lang="sr-Latn-CS" b="1" u="sng" dirty="0">
                <a:solidFill>
                  <a:srgbClr val="002060"/>
                </a:solidFill>
              </a:rPr>
              <a:t>visokonaponske</a:t>
            </a:r>
            <a:r>
              <a:rPr lang="sr-Latn-CS" b="1" dirty="0">
                <a:solidFill>
                  <a:srgbClr val="002060"/>
                </a:solidFill>
              </a:rPr>
              <a:t> </a:t>
            </a:r>
            <a:r>
              <a:rPr lang="sr-Latn-CS" b="1" u="sng" dirty="0">
                <a:solidFill>
                  <a:srgbClr val="002060"/>
                </a:solidFill>
              </a:rPr>
              <a:t>opreme</a:t>
            </a:r>
            <a:r>
              <a:rPr lang="sr-Latn-CS" b="1" dirty="0">
                <a:solidFill>
                  <a:srgbClr val="002060"/>
                </a:solidFill>
              </a:rPr>
              <a:t> i energetskih prekidača, </a:t>
            </a:r>
            <a:r>
              <a:rPr lang="sr-Latn-CS" b="1" u="sng" dirty="0">
                <a:solidFill>
                  <a:srgbClr val="C00000"/>
                </a:solidFill>
              </a:rPr>
              <a:t>štetno djeluje</a:t>
            </a:r>
            <a:r>
              <a:rPr lang="sr-Latn-CS" b="1" dirty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C00000"/>
                </a:solidFill>
              </a:rPr>
              <a:t>na</a:t>
            </a:r>
            <a:r>
              <a:rPr lang="sr-Latn-CS" b="1" dirty="0">
                <a:solidFill>
                  <a:srgbClr val="C00000"/>
                </a:solidFill>
              </a:rPr>
              <a:t> </a:t>
            </a:r>
            <a:r>
              <a:rPr lang="sr-Latn-CS" b="1" u="sng" dirty="0">
                <a:solidFill>
                  <a:srgbClr val="C00000"/>
                </a:solidFill>
              </a:rPr>
              <a:t>ozonski omotač</a:t>
            </a:r>
            <a:r>
              <a:rPr lang="sr-Latn-CS" b="1" dirty="0">
                <a:solidFill>
                  <a:srgbClr val="002060"/>
                </a:solidFill>
              </a:rPr>
              <a:t>, </a:t>
            </a:r>
            <a:r>
              <a:rPr lang="sr-Latn-CS" b="1" u="sng" dirty="0">
                <a:solidFill>
                  <a:srgbClr val="002060"/>
                </a:solidFill>
              </a:rPr>
              <a:t>toksičan</a:t>
            </a:r>
            <a:r>
              <a:rPr lang="sr-Latn-CS" b="1" dirty="0">
                <a:solidFill>
                  <a:srgbClr val="002060"/>
                </a:solidFill>
              </a:rPr>
              <a:t> je za živa </a:t>
            </a:r>
            <a:r>
              <a:rPr lang="sr-Latn-CS" b="1" u="sng" dirty="0">
                <a:solidFill>
                  <a:srgbClr val="002060"/>
                </a:solidFill>
              </a:rPr>
              <a:t>bića, zagađuje</a:t>
            </a:r>
            <a:r>
              <a:rPr lang="sr-Latn-CS" b="1" dirty="0">
                <a:solidFill>
                  <a:srgbClr val="002060"/>
                </a:solidFill>
              </a:rPr>
              <a:t> </a:t>
            </a:r>
            <a:r>
              <a:rPr lang="sr-Latn-CS" b="1" u="sng" dirty="0">
                <a:solidFill>
                  <a:srgbClr val="002060"/>
                </a:solidFill>
              </a:rPr>
              <a:t>zemljište i vodu</a:t>
            </a:r>
            <a:r>
              <a:rPr lang="sr-Latn-CS" b="1" dirty="0">
                <a:solidFill>
                  <a:srgbClr val="002060"/>
                </a:solidFill>
              </a:rPr>
              <a:t>.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6096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794266"/>
            <a:ext cx="8077200" cy="4998521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2" algn="just"/>
            <a:endParaRPr lang="sr-Latn-CS" dirty="0">
              <a:solidFill>
                <a:srgbClr val="FF0000"/>
              </a:solidFill>
            </a:endParaRPr>
          </a:p>
          <a:p>
            <a:pPr lvl="1" algn="just"/>
            <a:r>
              <a:rPr lang="sr-Latn-CS" b="1" dirty="0" smtClean="0">
                <a:solidFill>
                  <a:srgbClr val="C00000"/>
                </a:solidFill>
                <a:sym typeface="Wingdings 2"/>
              </a:rPr>
              <a:t></a:t>
            </a:r>
            <a:r>
              <a:rPr lang="sr-Latn-CS" b="1" u="sng" dirty="0" smtClean="0">
                <a:solidFill>
                  <a:srgbClr val="C00000"/>
                </a:solidFill>
                <a:sym typeface="Wingdings 2"/>
              </a:rPr>
              <a:t> </a:t>
            </a:r>
            <a:r>
              <a:rPr lang="sr-Latn-CS" b="1" u="sng" dirty="0" smtClean="0">
                <a:solidFill>
                  <a:srgbClr val="C00000"/>
                </a:solidFill>
              </a:rPr>
              <a:t>Znači</a:t>
            </a:r>
            <a:r>
              <a:rPr lang="sr-Latn-CS" b="1" dirty="0" smtClean="0">
                <a:solidFill>
                  <a:srgbClr val="C00000"/>
                </a:solidFill>
              </a:rPr>
              <a:t>:</a:t>
            </a:r>
          </a:p>
          <a:p>
            <a:pPr lvl="1" algn="just"/>
            <a:endParaRPr lang="sr-Latn-CS" b="1" u="sng" dirty="0" smtClean="0">
              <a:solidFill>
                <a:srgbClr val="C00000"/>
              </a:solidFill>
            </a:endParaRPr>
          </a:p>
          <a:p>
            <a:pPr marL="285750" indent="-285750" algn="just">
              <a:buFont typeface="Wingdings 2"/>
              <a:buChar char="P"/>
            </a:pPr>
            <a:r>
              <a:rPr lang="sr-Latn-CS" b="1" dirty="0" smtClean="0">
                <a:solidFill>
                  <a:srgbClr val="C00000"/>
                </a:solidFill>
              </a:rPr>
              <a:t>Finansijski </a:t>
            </a:r>
            <a:r>
              <a:rPr lang="sr-Latn-CS" b="1" dirty="0">
                <a:solidFill>
                  <a:srgbClr val="C00000"/>
                </a:solidFill>
              </a:rPr>
              <a:t>faktor je dominantan za brzinu realizacije </a:t>
            </a:r>
            <a:r>
              <a:rPr lang="sr-Latn-CS" b="1" dirty="0" smtClean="0">
                <a:solidFill>
                  <a:srgbClr val="C00000"/>
                </a:solidFill>
              </a:rPr>
              <a:t>navedenih pitanja</a:t>
            </a:r>
            <a:r>
              <a:rPr lang="sr-Latn-CS" b="1" dirty="0">
                <a:solidFill>
                  <a:srgbClr val="C00000"/>
                </a:solidFill>
              </a:rPr>
              <a:t>. </a:t>
            </a:r>
            <a:endParaRPr lang="sr-Latn-CS" b="1" dirty="0" smtClean="0">
              <a:solidFill>
                <a:srgbClr val="C00000"/>
              </a:solidFill>
            </a:endParaRPr>
          </a:p>
          <a:p>
            <a:pPr algn="just"/>
            <a:r>
              <a:rPr lang="sr-Latn-CS" b="1" dirty="0" smtClean="0">
                <a:solidFill>
                  <a:srgbClr val="C00000"/>
                </a:solidFill>
              </a:rPr>
              <a:t>      </a:t>
            </a:r>
          </a:p>
          <a:p>
            <a:pPr marL="285750" indent="-285750" algn="just">
              <a:buFont typeface="Wingdings 2"/>
              <a:buChar char="P"/>
            </a:pPr>
            <a:r>
              <a:rPr lang="sr-Latn-CS" b="1" dirty="0" smtClean="0">
                <a:solidFill>
                  <a:srgbClr val="C00000"/>
                </a:solidFill>
              </a:rPr>
              <a:t>Za </a:t>
            </a:r>
            <a:r>
              <a:rPr lang="sr-Latn-CS" b="1" dirty="0">
                <a:solidFill>
                  <a:srgbClr val="C00000"/>
                </a:solidFill>
              </a:rPr>
              <a:t>sprovođenje procesa primjene i upravljanja zaštitom radne i </a:t>
            </a:r>
            <a:r>
              <a:rPr lang="sr-Latn-CS" b="1" dirty="0" smtClean="0">
                <a:solidFill>
                  <a:srgbClr val="C00000"/>
                </a:solidFill>
              </a:rPr>
              <a:t>životne </a:t>
            </a:r>
            <a:r>
              <a:rPr lang="sr-Latn-CS" b="1" dirty="0">
                <a:solidFill>
                  <a:srgbClr val="C00000"/>
                </a:solidFill>
              </a:rPr>
              <a:t>sredine, neophodna je odgovarajuća organizacija i obučen </a:t>
            </a:r>
            <a:r>
              <a:rPr lang="sr-Latn-CS" b="1" dirty="0" smtClean="0">
                <a:solidFill>
                  <a:srgbClr val="C00000"/>
                </a:solidFill>
              </a:rPr>
              <a:t>kadar sa jasnim planom i programom.</a:t>
            </a:r>
          </a:p>
          <a:p>
            <a:pPr marL="285750" indent="-285750" algn="just">
              <a:buFont typeface="Wingdings 2"/>
              <a:buChar char="P"/>
            </a:pPr>
            <a:endParaRPr lang="sr-Latn-CS" b="1" dirty="0">
              <a:solidFill>
                <a:srgbClr val="C00000"/>
              </a:solidFill>
            </a:endParaRPr>
          </a:p>
          <a:p>
            <a:pPr marL="285750" indent="-285750" algn="just">
              <a:buFont typeface="Wingdings 2"/>
              <a:buChar char="P"/>
            </a:pPr>
            <a:r>
              <a:rPr lang="sr-Latn-CS" b="1" dirty="0" smtClean="0">
                <a:solidFill>
                  <a:srgbClr val="C00000"/>
                </a:solidFill>
              </a:rPr>
              <a:t>U </a:t>
            </a:r>
            <a:r>
              <a:rPr lang="sr-Latn-CS" b="1" dirty="0">
                <a:solidFill>
                  <a:srgbClr val="C00000"/>
                </a:solidFill>
              </a:rPr>
              <a:t>postojećoj organizaciji </a:t>
            </a:r>
            <a:r>
              <a:rPr lang="sr-Latn-CS" b="1" dirty="0" smtClean="0">
                <a:solidFill>
                  <a:srgbClr val="C00000"/>
                </a:solidFill>
              </a:rPr>
              <a:t>Sektor zaštite životne </a:t>
            </a:r>
            <a:r>
              <a:rPr lang="sr-Latn-CS" b="1" dirty="0">
                <a:solidFill>
                  <a:srgbClr val="C00000"/>
                </a:solidFill>
              </a:rPr>
              <a:t>sredine je </a:t>
            </a:r>
            <a:r>
              <a:rPr lang="sr-Latn-CS" b="1" dirty="0" smtClean="0">
                <a:solidFill>
                  <a:srgbClr val="C00000"/>
                </a:solidFill>
              </a:rPr>
              <a:t>u </a:t>
            </a:r>
            <a:r>
              <a:rPr lang="sr-Latn-CS" b="1" dirty="0">
                <a:solidFill>
                  <a:srgbClr val="C00000"/>
                </a:solidFill>
              </a:rPr>
              <a:t>okviru </a:t>
            </a:r>
            <a:r>
              <a:rPr lang="sr-Latn-CS" b="1" dirty="0" smtClean="0">
                <a:solidFill>
                  <a:srgbClr val="C00000"/>
                </a:solidFill>
              </a:rPr>
              <a:t>Direkcije </a:t>
            </a:r>
            <a:r>
              <a:rPr lang="sr-Latn-CS" b="1" dirty="0">
                <a:solidFill>
                  <a:srgbClr val="C00000"/>
                </a:solidFill>
              </a:rPr>
              <a:t>za sistem </a:t>
            </a:r>
            <a:r>
              <a:rPr lang="sr-Latn-CS" b="1" dirty="0" smtClean="0">
                <a:solidFill>
                  <a:srgbClr val="C00000"/>
                </a:solidFill>
              </a:rPr>
              <a:t>kvaliteta, zaštite na radu i zaštite životne sredine. </a:t>
            </a:r>
          </a:p>
          <a:p>
            <a:pPr algn="just"/>
            <a:endParaRPr lang="sr-Latn-CS" b="1" dirty="0" smtClean="0">
              <a:solidFill>
                <a:srgbClr val="C00000"/>
              </a:solidFill>
            </a:endParaRPr>
          </a:p>
          <a:p>
            <a:pPr marL="285750" indent="-285750" algn="just">
              <a:buFont typeface="Wingdings 2"/>
              <a:buChar char="P"/>
            </a:pPr>
            <a:r>
              <a:rPr lang="sr-Latn-CS" b="1" dirty="0" smtClean="0">
                <a:solidFill>
                  <a:srgbClr val="C00000"/>
                </a:solidFill>
              </a:rPr>
              <a:t>Sektor zaštite </a:t>
            </a:r>
            <a:r>
              <a:rPr lang="sr-Latn-CS" b="1" dirty="0">
                <a:solidFill>
                  <a:srgbClr val="C00000"/>
                </a:solidFill>
              </a:rPr>
              <a:t>životne sredine </a:t>
            </a:r>
            <a:r>
              <a:rPr lang="sr-Latn-CS" b="1" dirty="0" smtClean="0">
                <a:solidFill>
                  <a:srgbClr val="C00000"/>
                </a:solidFill>
              </a:rPr>
              <a:t>intezivno radi na izradi Planova i Programa rada sa predlogom prioriteteta realizacije.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8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6858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685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457200"/>
            <a:ext cx="8305800" cy="5562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sr-Latn-CS" b="1" dirty="0" smtClean="0"/>
          </a:p>
          <a:p>
            <a:pPr lvl="2">
              <a:defRPr/>
            </a:pPr>
            <a:r>
              <a:rPr lang="sr-Latn-CS" b="1" dirty="0" smtClean="0">
                <a:solidFill>
                  <a:srgbClr val="002060"/>
                </a:solidFill>
              </a:rPr>
              <a:t>3. DOBITI </a:t>
            </a:r>
            <a:r>
              <a:rPr lang="sr-Latn-CS" b="1" dirty="0">
                <a:solidFill>
                  <a:srgbClr val="002060"/>
                </a:solidFill>
              </a:rPr>
              <a:t>OD </a:t>
            </a:r>
            <a:r>
              <a:rPr lang="sr-Latn-CS" b="1" dirty="0" smtClean="0">
                <a:solidFill>
                  <a:srgbClr val="002060"/>
                </a:solidFill>
              </a:rPr>
              <a:t>TRANSPONOVANJA I PRIMJENE EKO ZAHTJEVA</a:t>
            </a:r>
            <a:endParaRPr lang="en-US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sr-Latn-CS" dirty="0"/>
              <a:t> </a:t>
            </a:r>
            <a:endParaRPr lang="en-US" dirty="0"/>
          </a:p>
          <a:p>
            <a:pPr lvl="1">
              <a:defRPr/>
            </a:pPr>
            <a:r>
              <a:rPr lang="sr-Latn-CS" b="1" dirty="0" smtClean="0">
                <a:solidFill>
                  <a:srgbClr val="C00000"/>
                </a:solidFill>
                <a:sym typeface="Wingdings 2"/>
              </a:rPr>
              <a:t> </a:t>
            </a:r>
            <a:r>
              <a:rPr lang="sr-Latn-CS" b="1" u="sng" dirty="0" smtClean="0">
                <a:solidFill>
                  <a:srgbClr val="C00000"/>
                </a:solidFill>
              </a:rPr>
              <a:t>Bazično postoje </a:t>
            </a:r>
            <a:r>
              <a:rPr lang="sr-Latn-CS" b="1" u="sng" dirty="0">
                <a:solidFill>
                  <a:srgbClr val="C00000"/>
                </a:solidFill>
              </a:rPr>
              <a:t>tri opcije ekonomskog razvoja</a:t>
            </a:r>
            <a:r>
              <a:rPr lang="sr-Latn-CS" b="1" dirty="0">
                <a:solidFill>
                  <a:srgbClr val="C00000"/>
                </a:solidFill>
              </a:rPr>
              <a:t>:</a:t>
            </a:r>
          </a:p>
          <a:p>
            <a:pPr>
              <a:defRPr/>
            </a:pPr>
            <a:endParaRPr lang="en-US" b="1" dirty="0"/>
          </a:p>
          <a:p>
            <a:pPr marL="342900" indent="-342900" algn="just">
              <a:buAutoNum type="arabicPeriod"/>
              <a:defRPr/>
            </a:pPr>
            <a:r>
              <a:rPr lang="sr-Latn-CS" b="1" u="sng" dirty="0" smtClean="0">
                <a:solidFill>
                  <a:srgbClr val="C00000"/>
                </a:solidFill>
              </a:rPr>
              <a:t>Tradicionalni razvoj,</a:t>
            </a:r>
            <a:r>
              <a:rPr lang="sr-Latn-CS" b="1" dirty="0" smtClean="0">
                <a:solidFill>
                  <a:srgbClr val="0070C0"/>
                </a:solidFill>
              </a:rPr>
              <a:t> </a:t>
            </a:r>
            <a:r>
              <a:rPr lang="sr-Latn-CS" b="1" dirty="0" smtClean="0">
                <a:solidFill>
                  <a:srgbClr val="002060"/>
                </a:solidFill>
              </a:rPr>
              <a:t>država </a:t>
            </a:r>
            <a:r>
              <a:rPr lang="sr-Latn-CS" b="1" dirty="0">
                <a:solidFill>
                  <a:srgbClr val="002060"/>
                </a:solidFill>
              </a:rPr>
              <a:t>proglašava da je </a:t>
            </a:r>
            <a:r>
              <a:rPr lang="sr-Latn-CS" b="1" u="sng" dirty="0">
                <a:solidFill>
                  <a:srgbClr val="002060"/>
                </a:solidFill>
              </a:rPr>
              <a:t>ekonomski</a:t>
            </a:r>
            <a:r>
              <a:rPr lang="sr-Latn-CS" b="1" dirty="0">
                <a:solidFill>
                  <a:srgbClr val="002060"/>
                </a:solidFill>
              </a:rPr>
              <a:t> </a:t>
            </a:r>
            <a:r>
              <a:rPr lang="sr-Latn-CS" b="1" u="sng" dirty="0" smtClean="0">
                <a:solidFill>
                  <a:srgbClr val="002060"/>
                </a:solidFill>
              </a:rPr>
              <a:t>razvoj ispred svih</a:t>
            </a:r>
            <a:r>
              <a:rPr lang="sr-Latn-CS" b="1" dirty="0" smtClean="0">
                <a:solidFill>
                  <a:srgbClr val="002060"/>
                </a:solidFill>
              </a:rPr>
              <a:t> </a:t>
            </a:r>
            <a:r>
              <a:rPr lang="sr-Latn-CS" b="1" u="sng" dirty="0">
                <a:solidFill>
                  <a:srgbClr val="002060"/>
                </a:solidFill>
              </a:rPr>
              <a:t>drugih</a:t>
            </a:r>
            <a:r>
              <a:rPr lang="sr-Latn-CS" b="1" dirty="0">
                <a:solidFill>
                  <a:srgbClr val="002060"/>
                </a:solidFill>
              </a:rPr>
              <a:t> </a:t>
            </a:r>
            <a:r>
              <a:rPr lang="sr-Latn-CS" b="1" u="sng" dirty="0">
                <a:solidFill>
                  <a:srgbClr val="002060"/>
                </a:solidFill>
              </a:rPr>
              <a:t>ciljeva</a:t>
            </a:r>
            <a:r>
              <a:rPr lang="sr-Latn-CS" b="1" dirty="0">
                <a:solidFill>
                  <a:srgbClr val="002060"/>
                </a:solidFill>
              </a:rPr>
              <a:t>, što dovodi do povećanja štete po životnu sredinu uz više ekonomske, socijalne i zdrastvene gubitke</a:t>
            </a:r>
            <a:r>
              <a:rPr lang="sr-Latn-CS" b="1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defRPr/>
            </a:pPr>
            <a:endParaRPr lang="sr-Latn-CS" b="1" dirty="0" smtClean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sr-Latn-CS" b="1" dirty="0" smtClean="0">
                <a:solidFill>
                  <a:srgbClr val="C00000"/>
                </a:solidFill>
              </a:rPr>
              <a:t>2. </a:t>
            </a:r>
            <a:r>
              <a:rPr lang="sr-Latn-CS" b="1" u="sng" dirty="0" smtClean="0">
                <a:solidFill>
                  <a:srgbClr val="C00000"/>
                </a:solidFill>
              </a:rPr>
              <a:t>Ekonomski razvoj,</a:t>
            </a:r>
            <a:r>
              <a:rPr lang="sr-Latn-CS" b="1" dirty="0" smtClean="0">
                <a:solidFill>
                  <a:srgbClr val="002060"/>
                </a:solidFill>
              </a:rPr>
              <a:t> podrazumijeva </a:t>
            </a:r>
            <a:r>
              <a:rPr lang="sr-Latn-CS" b="1" u="sng" dirty="0" smtClean="0">
                <a:solidFill>
                  <a:srgbClr val="002060"/>
                </a:solidFill>
              </a:rPr>
              <a:t>redukciju</a:t>
            </a:r>
            <a:r>
              <a:rPr lang="sr-Latn-CS" b="1" dirty="0" smtClean="0">
                <a:solidFill>
                  <a:srgbClr val="002060"/>
                </a:solidFill>
              </a:rPr>
              <a:t> </a:t>
            </a:r>
            <a:r>
              <a:rPr lang="sr-Latn-CS" b="1" u="sng" dirty="0" smtClean="0">
                <a:solidFill>
                  <a:srgbClr val="002060"/>
                </a:solidFill>
              </a:rPr>
              <a:t>negativanih</a:t>
            </a:r>
            <a:r>
              <a:rPr lang="sr-Latn-CS" b="1" dirty="0" smtClean="0">
                <a:solidFill>
                  <a:srgbClr val="002060"/>
                </a:solidFill>
              </a:rPr>
              <a:t> </a:t>
            </a:r>
            <a:r>
              <a:rPr lang="sr-Latn-CS" b="1" u="sng" dirty="0" smtClean="0">
                <a:solidFill>
                  <a:srgbClr val="002060"/>
                </a:solidFill>
              </a:rPr>
              <a:t>uticaja</a:t>
            </a:r>
            <a:r>
              <a:rPr lang="sr-Latn-CS" b="1" dirty="0" smtClean="0">
                <a:solidFill>
                  <a:srgbClr val="002060"/>
                </a:solidFill>
              </a:rPr>
              <a:t> na     </a:t>
            </a:r>
          </a:p>
          <a:p>
            <a:pPr algn="just">
              <a:defRPr/>
            </a:pPr>
            <a:r>
              <a:rPr lang="sr-Latn-CS" b="1" dirty="0" smtClean="0">
                <a:solidFill>
                  <a:srgbClr val="002060"/>
                </a:solidFill>
              </a:rPr>
              <a:t>    životnu sredinu</a:t>
            </a:r>
            <a:r>
              <a:rPr lang="sr-Latn-CS" b="1" dirty="0">
                <a:solidFill>
                  <a:srgbClr val="002060"/>
                </a:solidFill>
              </a:rPr>
              <a:t>. </a:t>
            </a:r>
            <a:r>
              <a:rPr lang="sr-Latn-CS" b="1" dirty="0" smtClean="0">
                <a:solidFill>
                  <a:srgbClr val="002060"/>
                </a:solidFill>
              </a:rPr>
              <a:t>Primjenjuje se čistija tehnologija, minimizije se otpad, </a:t>
            </a:r>
          </a:p>
          <a:p>
            <a:pPr algn="just">
              <a:defRPr/>
            </a:pPr>
            <a:r>
              <a:rPr lang="sr-Latn-CS" b="1" dirty="0" smtClean="0">
                <a:solidFill>
                  <a:srgbClr val="002060"/>
                </a:solidFill>
              </a:rPr>
              <a:t>    bez promjena </a:t>
            </a:r>
            <a:r>
              <a:rPr lang="sr-Latn-CS" b="1" dirty="0">
                <a:solidFill>
                  <a:srgbClr val="002060"/>
                </a:solidFill>
              </a:rPr>
              <a:t>u procesu donošenja odluka u ekonomskoj sferi</a:t>
            </a:r>
            <a:r>
              <a:rPr lang="sr-Latn-CS" b="1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sr-Latn-CS" b="1" dirty="0" smtClean="0">
                <a:solidFill>
                  <a:srgbClr val="C00000"/>
                </a:solidFill>
              </a:rPr>
              <a:t>3. </a:t>
            </a:r>
            <a:r>
              <a:rPr lang="sr-Latn-CS" b="1" u="sng" dirty="0" smtClean="0">
                <a:solidFill>
                  <a:srgbClr val="C00000"/>
                </a:solidFill>
              </a:rPr>
              <a:t>Održivi razvoj,</a:t>
            </a:r>
            <a:r>
              <a:rPr lang="sr-Latn-CS" b="1" dirty="0" smtClean="0">
                <a:solidFill>
                  <a:srgbClr val="002060"/>
                </a:solidFill>
              </a:rPr>
              <a:t> podrazumijeva </a:t>
            </a:r>
            <a:r>
              <a:rPr lang="sr-Latn-CS" b="1" u="sng" dirty="0">
                <a:solidFill>
                  <a:srgbClr val="002060"/>
                </a:solidFill>
              </a:rPr>
              <a:t>kontinualni</a:t>
            </a:r>
            <a:r>
              <a:rPr lang="sr-Latn-CS" b="1" dirty="0">
                <a:solidFill>
                  <a:srgbClr val="002060"/>
                </a:solidFill>
              </a:rPr>
              <a:t> </a:t>
            </a:r>
            <a:r>
              <a:rPr lang="sr-Latn-CS" b="1" u="sng" dirty="0">
                <a:solidFill>
                  <a:srgbClr val="002060"/>
                </a:solidFill>
              </a:rPr>
              <a:t>ekonomski</a:t>
            </a:r>
            <a:r>
              <a:rPr lang="sr-Latn-CS" b="1" dirty="0">
                <a:solidFill>
                  <a:srgbClr val="002060"/>
                </a:solidFill>
              </a:rPr>
              <a:t> </a:t>
            </a:r>
            <a:r>
              <a:rPr lang="sr-Latn-CS" b="1" u="sng" dirty="0">
                <a:solidFill>
                  <a:srgbClr val="002060"/>
                </a:solidFill>
              </a:rPr>
              <a:t>rast</a:t>
            </a:r>
            <a:r>
              <a:rPr lang="sr-Latn-CS" b="1" dirty="0">
                <a:solidFill>
                  <a:srgbClr val="002060"/>
                </a:solidFill>
              </a:rPr>
              <a:t> ali sa </a:t>
            </a:r>
            <a:r>
              <a:rPr lang="sr-Latn-CS" b="1" dirty="0" smtClean="0">
                <a:solidFill>
                  <a:srgbClr val="002060"/>
                </a:solidFill>
              </a:rPr>
              <a:t>   </a:t>
            </a:r>
          </a:p>
          <a:p>
            <a:pPr algn="just">
              <a:defRPr/>
            </a:pPr>
            <a:r>
              <a:rPr lang="sr-Latn-CS" b="1" dirty="0" smtClean="0">
                <a:solidFill>
                  <a:srgbClr val="002060"/>
                </a:solidFill>
              </a:rPr>
              <a:t>    značajnim </a:t>
            </a:r>
            <a:r>
              <a:rPr lang="sr-Latn-CS" b="1" u="sng" dirty="0">
                <a:solidFill>
                  <a:srgbClr val="002060"/>
                </a:solidFill>
              </a:rPr>
              <a:t>redukovanjem</a:t>
            </a:r>
            <a:r>
              <a:rPr lang="sr-Latn-CS" b="1" dirty="0">
                <a:solidFill>
                  <a:srgbClr val="002060"/>
                </a:solidFill>
              </a:rPr>
              <a:t> </a:t>
            </a:r>
            <a:r>
              <a:rPr lang="sr-Latn-CS" b="1" u="sng" dirty="0">
                <a:solidFill>
                  <a:srgbClr val="002060"/>
                </a:solidFill>
              </a:rPr>
              <a:t>uticaja</a:t>
            </a:r>
            <a:r>
              <a:rPr lang="sr-Latn-CS" b="1" dirty="0">
                <a:solidFill>
                  <a:srgbClr val="002060"/>
                </a:solidFill>
              </a:rPr>
              <a:t> na životnu sredinu uzimajući u obzir </a:t>
            </a:r>
            <a:endParaRPr lang="sr-Latn-CS" b="1" dirty="0" smtClean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sr-Latn-CS" b="1" dirty="0" smtClean="0">
                <a:solidFill>
                  <a:srgbClr val="002060"/>
                </a:solidFill>
              </a:rPr>
              <a:t>    </a:t>
            </a:r>
            <a:r>
              <a:rPr lang="sr-Latn-CS" b="1" u="sng" dirty="0" smtClean="0">
                <a:solidFill>
                  <a:srgbClr val="002060"/>
                </a:solidFill>
              </a:rPr>
              <a:t>potpunu</a:t>
            </a:r>
            <a:r>
              <a:rPr lang="sr-Latn-CS" b="1" dirty="0" smtClean="0">
                <a:solidFill>
                  <a:srgbClr val="002060"/>
                </a:solidFill>
              </a:rPr>
              <a:t> </a:t>
            </a:r>
            <a:r>
              <a:rPr lang="sr-Latn-CS" b="1" u="sng" dirty="0">
                <a:solidFill>
                  <a:srgbClr val="002060"/>
                </a:solidFill>
              </a:rPr>
              <a:t>zaštitu</a:t>
            </a:r>
            <a:r>
              <a:rPr lang="sr-Latn-CS" b="1" dirty="0">
                <a:solidFill>
                  <a:srgbClr val="002060"/>
                </a:solidFill>
              </a:rPr>
              <a:t> okoline i socijalna ograničenja u procesu </a:t>
            </a:r>
            <a:r>
              <a:rPr lang="sr-Latn-CS" b="1" dirty="0" smtClean="0">
                <a:solidFill>
                  <a:srgbClr val="002060"/>
                </a:solidFill>
              </a:rPr>
              <a:t>odlučivanja.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8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EPCG powerpoin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EPCG powerpoint</Template>
  <TotalTime>415</TotalTime>
  <Words>2020</Words>
  <Application>Microsoft Office PowerPoint</Application>
  <PresentationFormat>On-screen Show (4:3)</PresentationFormat>
  <Paragraphs>460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EPCG 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Naslovni slajd</dc:title>
  <dc:creator>Vlajko Jaukovic</dc:creator>
  <cp:lastModifiedBy>Vlajko Jaukovic</cp:lastModifiedBy>
  <cp:revision>142</cp:revision>
  <cp:lastPrinted>1601-01-01T00:00:00Z</cp:lastPrinted>
  <dcterms:created xsi:type="dcterms:W3CDTF">2011-01-31T14:13:43Z</dcterms:created>
  <dcterms:modified xsi:type="dcterms:W3CDTF">2013-05-10T05:57:53Z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